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66" r:id="rId2"/>
    <p:sldId id="265" r:id="rId3"/>
    <p:sldId id="354" r:id="rId4"/>
    <p:sldId id="368" r:id="rId5"/>
    <p:sldId id="369" r:id="rId6"/>
    <p:sldId id="370" r:id="rId7"/>
    <p:sldId id="356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9" r:id="rId16"/>
    <p:sldId id="380" r:id="rId17"/>
    <p:sldId id="381" r:id="rId18"/>
    <p:sldId id="382" r:id="rId19"/>
    <p:sldId id="398" r:id="rId20"/>
    <p:sldId id="384" r:id="rId21"/>
    <p:sldId id="399" r:id="rId22"/>
    <p:sldId id="400" r:id="rId23"/>
    <p:sldId id="401" r:id="rId24"/>
    <p:sldId id="402" r:id="rId25"/>
    <p:sldId id="430" r:id="rId26"/>
    <p:sldId id="431" r:id="rId27"/>
    <p:sldId id="403" r:id="rId28"/>
    <p:sldId id="385" r:id="rId29"/>
    <p:sldId id="386" r:id="rId30"/>
    <p:sldId id="387" r:id="rId31"/>
    <p:sldId id="404" r:id="rId32"/>
    <p:sldId id="35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58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359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8" r:id="rId69"/>
    <p:sldId id="360" r:id="rId70"/>
    <p:sldId id="429" r:id="rId71"/>
    <p:sldId id="361" r:id="rId72"/>
    <p:sldId id="362" r:id="rId73"/>
    <p:sldId id="258" r:id="rId7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01" autoAdjust="0"/>
  </p:normalViewPr>
  <p:slideViewPr>
    <p:cSldViewPr>
      <p:cViewPr varScale="1">
        <p:scale>
          <a:sx n="91" d="100"/>
          <a:sy n="91" d="100"/>
        </p:scale>
        <p:origin x="4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8497-196B-415E-957E-0F415BE43247}" type="datetimeFigureOut">
              <a:rPr lang="zh-CN" altLang="en-US" smtClean="0"/>
              <a:pPr/>
              <a:t>2013/10/16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3C6-0FAD-4C80-9812-1751C55792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72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97A3-A6E9-460C-B8AE-AE67AD1E0A38}" type="datetimeFigureOut">
              <a:rPr lang="zh-CN" altLang="en-US" smtClean="0"/>
              <a:pPr/>
              <a:t>2013/10/16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96D9-4D4F-4265-8F02-21631B019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2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2" y="1844675"/>
            <a:ext cx="7344171" cy="8309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单击此处编辑主标题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41832" y="3774790"/>
            <a:ext cx="2016448" cy="12972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撰写部门及人员</a:t>
            </a:r>
            <a:endParaRPr lang="en-US" altLang="zh-CN" dirty="0" smtClean="0"/>
          </a:p>
          <a:p>
            <a:pPr lvl="0"/>
            <a:endParaRPr lang="en-US" altLang="zh-CN" dirty="0" smtClean="0"/>
          </a:p>
          <a:p>
            <a:pPr lvl="0"/>
            <a:r>
              <a:rPr lang="en-US" altLang="zh-CN" dirty="0" smtClean="0"/>
              <a:t>2011/4/1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112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469081" y="1268983"/>
            <a:ext cx="8207375" cy="5256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 单击此处编辑目录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596" y="35716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55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2636912"/>
            <a:ext cx="7272807" cy="8309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单击此处编辑节标题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088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单击此处编辑正文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57188"/>
            <a:ext cx="5072098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89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453971" y="270406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谢谢！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81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07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1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"/>
          <p:cNvSpPr>
            <a:spLocks noGrp="1"/>
          </p:cNvSpPr>
          <p:nvPr>
            <p:ph type="body" idx="4294967295"/>
          </p:nvPr>
        </p:nvSpPr>
        <p:spPr>
          <a:xfrm>
            <a:off x="971500" y="1916790"/>
            <a:ext cx="7344171" cy="830996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fontAlgn="auto">
              <a:spcBef>
                <a:spcPts val="0"/>
              </a:spcBef>
              <a:buNone/>
            </a:pPr>
            <a:r>
              <a:rPr lang="zh-CN" altLang="en-US" sz="4000" b="1" kern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曙光高性能集群系统用户</a:t>
            </a:r>
            <a:r>
              <a:rPr lang="zh-CN" altLang="en-US" sz="4000" b="1" kern="12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培训</a:t>
            </a:r>
            <a:endParaRPr lang="en-US" altLang="zh-CN" sz="4000" b="1" kern="1200" dirty="0" smtClean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fontAlgn="auto">
              <a:spcBef>
                <a:spcPts val="0"/>
              </a:spcBef>
              <a:buNone/>
            </a:pPr>
            <a:endParaRPr lang="en-US" altLang="zh-CN" sz="4000" b="1" kern="1200" dirty="0" smtClean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fontAlgn="auto">
              <a:spcBef>
                <a:spcPts val="0"/>
              </a:spcBef>
              <a:buNone/>
            </a:pPr>
            <a:r>
              <a:rPr lang="en-US" altLang="zh-CN" sz="4000" b="1" kern="12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			——</a:t>
            </a:r>
            <a:r>
              <a:rPr lang="zh-CN" altLang="en-US" sz="4000" b="1" kern="12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常州大学</a:t>
            </a:r>
            <a:endParaRPr lang="zh-CN" altLang="en-US" sz="4000" b="1" kern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"/>
          <p:cNvSpPr>
            <a:spLocks noGrp="1"/>
          </p:cNvSpPr>
          <p:nvPr>
            <p:ph type="body" idx="4294967295"/>
          </p:nvPr>
        </p:nvSpPr>
        <p:spPr>
          <a:xfrm>
            <a:off x="4860040" y="4149100"/>
            <a:ext cx="3744688" cy="1873364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曙光江苏分公司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技术支持中心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Times New Roman" charset="0"/>
            </a:endParaRPr>
          </a:p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崔波涛、王亚强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2013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10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月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16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日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28596" y="357188"/>
            <a:ext cx="6951716" cy="571482"/>
          </a:xfrm>
        </p:spPr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系统主要分区介绍</a:t>
            </a:r>
            <a:r>
              <a:rPr lang="en-US" altLang="zh-CN" dirty="0"/>
              <a:t>—/swap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zh-CN" sz="2400" dirty="0" smtClean="0"/>
              <a:t>Swap</a:t>
            </a:r>
            <a:r>
              <a:rPr lang="zh-CN" altLang="en-US" sz="2400" dirty="0" smtClean="0"/>
              <a:t>空间的作用</a:t>
            </a:r>
          </a:p>
          <a:p>
            <a:pPr lvl="1">
              <a:spcBef>
                <a:spcPts val="600"/>
              </a:spcBef>
              <a:buSzPct val="50000"/>
              <a:buFont typeface="Wingdings" pitchFamily="2" charset="2"/>
              <a:buChar char="Ø"/>
            </a:pPr>
            <a:r>
              <a:rPr lang="zh-CN" altLang="en-US" sz="1800" dirty="0" smtClean="0"/>
              <a:t>当系统的物理内存不够用的时候，就需要将物理内存中的一部分空间释放出来，以供当前运行的程序使用。那些被释放的空间可能来自一些很长时间没有什么操作的程序，这些被释放的空间被临时保存到</a:t>
            </a:r>
            <a:r>
              <a:rPr lang="en-US" altLang="zh-CN" sz="1800" dirty="0" smtClean="0"/>
              <a:t>Swap</a:t>
            </a:r>
            <a:r>
              <a:rPr lang="zh-CN" altLang="en-US" sz="1800" dirty="0" smtClean="0"/>
              <a:t>空间中，等到那些程序要运行时，再从</a:t>
            </a:r>
            <a:r>
              <a:rPr lang="en-US" altLang="zh-CN" sz="1800" dirty="0" smtClean="0"/>
              <a:t>Swap</a:t>
            </a:r>
            <a:r>
              <a:rPr lang="zh-CN" altLang="en-US" sz="1800" dirty="0" smtClean="0"/>
              <a:t>中恢复保存的数据到内存中。这样，系统总是在物理内存不够时，才进行</a:t>
            </a:r>
            <a:r>
              <a:rPr lang="en-US" altLang="zh-CN" sz="1800" dirty="0" smtClean="0"/>
              <a:t>Swap</a:t>
            </a:r>
            <a:r>
              <a:rPr lang="zh-CN" altLang="en-US" sz="1800" dirty="0" smtClean="0"/>
              <a:t>交换。</a:t>
            </a:r>
          </a:p>
          <a:p>
            <a:pPr lvl="1">
              <a:spcBef>
                <a:spcPts val="600"/>
              </a:spcBef>
              <a:buSzPct val="50000"/>
              <a:buFont typeface="Wingdings" pitchFamily="2" charset="2"/>
              <a:buChar char="Ø"/>
            </a:pPr>
            <a:r>
              <a:rPr lang="zh-CN" altLang="en-US" sz="1800" dirty="0" smtClean="0"/>
              <a:t>有一点要声明的是，并不是所有从物理内存中交换出来的数据都会被放到</a:t>
            </a:r>
            <a:r>
              <a:rPr lang="en-US" altLang="zh-CN" sz="1800" dirty="0" smtClean="0"/>
              <a:t>Swap</a:t>
            </a:r>
            <a:r>
              <a:rPr lang="zh-CN" altLang="en-US" sz="1800" dirty="0" smtClean="0"/>
              <a:t>中（如果这样的话，</a:t>
            </a:r>
            <a:r>
              <a:rPr lang="en-US" altLang="zh-CN" sz="1800" dirty="0" smtClean="0"/>
              <a:t>Swap</a:t>
            </a:r>
            <a:r>
              <a:rPr lang="zh-CN" altLang="en-US" sz="1800" dirty="0" smtClean="0"/>
              <a:t>会不堪重负），有相当一部分的数据直接交换到文件系统 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sz="2400" dirty="0" smtClean="0"/>
              <a:t>分区规则：</a:t>
            </a:r>
          </a:p>
          <a:p>
            <a:pPr lvl="1">
              <a:spcBef>
                <a:spcPts val="600"/>
              </a:spcBef>
              <a:buSzPct val="50000"/>
              <a:buFont typeface="Wingdings" pitchFamily="2" charset="2"/>
              <a:buChar char="Ø"/>
            </a:pPr>
            <a:r>
              <a:rPr lang="en-US" altLang="zh-CN" sz="1800" dirty="0" smtClean="0"/>
              <a:t>Swap space </a:t>
            </a:r>
            <a:r>
              <a:rPr lang="zh-CN" altLang="en-US" sz="1800" dirty="0" smtClean="0"/>
              <a:t>比内存要慢</a:t>
            </a:r>
            <a:r>
              <a:rPr lang="en-US" altLang="zh-CN" sz="1800" dirty="0" smtClean="0"/>
              <a:t>5-6</a:t>
            </a:r>
            <a:r>
              <a:rPr lang="zh-CN" altLang="en-US" sz="1800" dirty="0" smtClean="0"/>
              <a:t>个数量级</a:t>
            </a:r>
          </a:p>
          <a:p>
            <a:pPr lvl="1">
              <a:spcBef>
                <a:spcPts val="600"/>
              </a:spcBef>
              <a:buSzPct val="50000"/>
              <a:buFont typeface="Wingdings" pitchFamily="2" charset="2"/>
              <a:buChar char="Ø"/>
            </a:pPr>
            <a:r>
              <a:rPr lang="zh-CN" altLang="en-US" sz="1800" dirty="0" smtClean="0"/>
              <a:t>在安装时，系统会尝试将交换分区安装到磁盘外端</a:t>
            </a:r>
          </a:p>
          <a:p>
            <a:pPr lvl="1">
              <a:spcBef>
                <a:spcPts val="600"/>
              </a:spcBef>
              <a:buSzPct val="50000"/>
              <a:buFont typeface="Wingdings" pitchFamily="2" charset="2"/>
              <a:buChar char="Ø"/>
            </a:pPr>
            <a:r>
              <a:rPr lang="zh-CN" altLang="en-US" sz="1800" dirty="0" smtClean="0"/>
              <a:t>当有多个磁盘控制器时，在每个磁盘上都建立交换分区</a:t>
            </a:r>
          </a:p>
          <a:p>
            <a:pPr lvl="1">
              <a:spcBef>
                <a:spcPts val="600"/>
              </a:spcBef>
              <a:buSzPct val="50000"/>
              <a:buFont typeface="Wingdings" pitchFamily="2" charset="2"/>
              <a:buChar char="Ø"/>
            </a:pPr>
            <a:r>
              <a:rPr lang="zh-CN" altLang="en-US" sz="1800" dirty="0" smtClean="0"/>
              <a:t>尽量将交换分区安装在访问最频繁的数据区附近</a:t>
            </a:r>
          </a:p>
        </p:txBody>
      </p:sp>
    </p:spTree>
    <p:extLst>
      <p:ext uri="{BB962C8B-B14F-4D97-AF65-F5344CB8AC3E}">
        <p14:creationId xmlns:p14="http://schemas.microsoft.com/office/powerpoint/2010/main" val="17870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系统分区介绍</a:t>
            </a:r>
            <a:r>
              <a:rPr lang="en-US" altLang="zh-CN" dirty="0"/>
              <a:t>—/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612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9221" y="3934048"/>
            <a:ext cx="86772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/—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根目录    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/root —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超级用户主目录       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/bin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－基本命令</a:t>
            </a:r>
          </a:p>
          <a:p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/boot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kernel 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boot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配置文件               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en-US" altLang="zh-CN" sz="1800" dirty="0" err="1">
                <a:latin typeface="微软雅黑" pitchFamily="34" charset="-122"/>
                <a:ea typeface="微软雅黑" pitchFamily="34" charset="-122"/>
              </a:rPr>
              <a:t>etc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－各种配置文件　</a:t>
            </a:r>
          </a:p>
          <a:p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en-US" altLang="zh-CN" sz="1800" dirty="0" err="1">
                <a:latin typeface="微软雅黑" pitchFamily="34" charset="-122"/>
                <a:ea typeface="微软雅黑" pitchFamily="34" charset="-122"/>
              </a:rPr>
              <a:t>usr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－用户程序                                        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/opt---  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附加的应用软件包</a:t>
            </a:r>
          </a:p>
          <a:p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/home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－用户目录　　                             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en-US" altLang="zh-CN" sz="1800" dirty="0" err="1">
                <a:latin typeface="微软雅黑" pitchFamily="34" charset="-122"/>
                <a:ea typeface="微软雅黑" pitchFamily="34" charset="-122"/>
              </a:rPr>
              <a:t>mnt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--- 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设备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文件系统挂载点</a:t>
            </a:r>
          </a:p>
          <a:p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en-US" altLang="zh-CN" sz="1800" dirty="0" err="1">
                <a:latin typeface="微软雅黑" pitchFamily="34" charset="-122"/>
                <a:ea typeface="微软雅黑" pitchFamily="34" charset="-122"/>
              </a:rPr>
              <a:t>tmp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－临时文件</a:t>
            </a:r>
          </a:p>
          <a:p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en-US" altLang="zh-CN" sz="1800" dirty="0" err="1">
                <a:latin typeface="微软雅黑" pitchFamily="34" charset="-122"/>
                <a:ea typeface="微软雅黑" pitchFamily="34" charset="-122"/>
              </a:rPr>
              <a:t>var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－可变信息区（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file </a:t>
            </a:r>
            <a:r>
              <a:rPr kumimoji="1" lang="en-US" altLang="zh-CN" sz="1800" dirty="0" err="1">
                <a:latin typeface="微软雅黑" pitchFamily="34" charset="-122"/>
                <a:ea typeface="微软雅黑" pitchFamily="34" charset="-122"/>
              </a:rPr>
              <a:t>spool,logs,requests,mail,etc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.)</a:t>
            </a:r>
          </a:p>
          <a:p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en-US" altLang="zh-CN" sz="1800" dirty="0" err="1">
                <a:latin typeface="微软雅黑" pitchFamily="34" charset="-122"/>
                <a:ea typeface="微软雅黑" pitchFamily="34" charset="-122"/>
              </a:rPr>
              <a:t>proc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－进程信息                                     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en-US" altLang="zh-CN" sz="1800" dirty="0" err="1">
                <a:latin typeface="微软雅黑" pitchFamily="34" charset="-122"/>
                <a:ea typeface="微软雅黑" pitchFamily="34" charset="-122"/>
              </a:rPr>
              <a:t>dev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－设备</a:t>
            </a:r>
          </a:p>
          <a:p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en-US" altLang="zh-CN" sz="1800" dirty="0" err="1">
                <a:latin typeface="微软雅黑" pitchFamily="34" charset="-122"/>
                <a:ea typeface="微软雅黑" pitchFamily="34" charset="-122"/>
              </a:rPr>
              <a:t>sbin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－系统管理员执行程序                  </a:t>
            </a:r>
            <a:r>
              <a:rPr kumimoji="1" lang="zh-CN" altLang="en-US" sz="18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kumimoji="1" lang="en-US" altLang="zh-CN" sz="18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en-US" altLang="zh-CN" sz="1800" dirty="0">
                <a:latin typeface="微软雅黑" pitchFamily="34" charset="-122"/>
                <a:ea typeface="微软雅黑" pitchFamily="34" charset="-122"/>
              </a:rPr>
              <a:t>lib--- 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基本的共享库和核心模块</a:t>
            </a:r>
          </a:p>
        </p:txBody>
      </p:sp>
    </p:spTree>
    <p:extLst>
      <p:ext uri="{BB962C8B-B14F-4D97-AF65-F5344CB8AC3E}">
        <p14:creationId xmlns:p14="http://schemas.microsoft.com/office/powerpoint/2010/main" val="1540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>
                <a:latin typeface="宋体" pitchFamily="2" charset="-122"/>
              </a:rPr>
              <a:t>文件：是用来存储信息的基本结构，它是被命名（文件名）的存储在某种介质（磁盘，光盘，磁带等）上的一组信息的集合。</a:t>
            </a:r>
          </a:p>
          <a:p>
            <a:pPr>
              <a:spcBef>
                <a:spcPts val="1200"/>
              </a:spcBef>
            </a:pPr>
            <a:r>
              <a:rPr lang="zh-CN" altLang="en-US" dirty="0">
                <a:latin typeface="宋体" pitchFamily="2" charset="-122"/>
              </a:rPr>
              <a:t>从技术上讲，文件不能存贮任何数据，它只是一个用来指向它们相应的索引节点</a:t>
            </a:r>
            <a:r>
              <a:rPr lang="en-US" altLang="zh-CN" dirty="0">
                <a:latin typeface="宋体" pitchFamily="2" charset="-122"/>
              </a:rPr>
              <a:t>(</a:t>
            </a:r>
            <a:r>
              <a:rPr lang="en-US" altLang="zh-CN" dirty="0" err="1">
                <a:latin typeface="宋体" pitchFamily="2" charset="-122"/>
              </a:rPr>
              <a:t>inode</a:t>
            </a:r>
            <a:r>
              <a:rPr lang="en-US" altLang="zh-CN" dirty="0">
                <a:latin typeface="宋体" pitchFamily="2" charset="-122"/>
              </a:rPr>
              <a:t>)</a:t>
            </a:r>
            <a:r>
              <a:rPr lang="zh-CN" altLang="en-US" dirty="0">
                <a:latin typeface="宋体" pitchFamily="2" charset="-122"/>
              </a:rPr>
              <a:t>的名字，索引节点包含了文件的真正信息。</a:t>
            </a:r>
          </a:p>
          <a:p>
            <a:pPr>
              <a:spcBef>
                <a:spcPts val="1200"/>
              </a:spcBef>
            </a:pPr>
            <a:r>
              <a:rPr lang="zh-CN" altLang="en-US" dirty="0">
                <a:latin typeface="宋体" pitchFamily="2" charset="-122"/>
              </a:rPr>
              <a:t>文件名：是文件的标识，由字母，数字，下划线，圆点组成。</a:t>
            </a:r>
          </a:p>
          <a:p>
            <a:pPr>
              <a:spcBef>
                <a:spcPts val="1200"/>
              </a:spcBef>
            </a:pPr>
            <a:r>
              <a:rPr lang="zh-CN" altLang="en-US" dirty="0">
                <a:latin typeface="宋体" pitchFamily="2" charset="-122"/>
              </a:rPr>
              <a:t>扩展名：为了便于识别和管理，用扩展名作为文件名的一部分，中间用</a:t>
            </a:r>
            <a:r>
              <a:rPr lang="en-US" altLang="zh-CN" dirty="0">
                <a:latin typeface="宋体" pitchFamily="2" charset="-122"/>
              </a:rPr>
              <a:t>.</a:t>
            </a:r>
            <a:r>
              <a:rPr lang="zh-CN" altLang="en-US" dirty="0">
                <a:latin typeface="宋体" pitchFamily="2" charset="-122"/>
              </a:rPr>
              <a:t>隔开</a:t>
            </a:r>
          </a:p>
          <a:p>
            <a:pPr>
              <a:spcBef>
                <a:spcPts val="1200"/>
              </a:spcBef>
            </a:pPr>
            <a:r>
              <a:rPr lang="zh-CN" altLang="en-US" dirty="0">
                <a:latin typeface="宋体" pitchFamily="2" charset="-122"/>
              </a:rPr>
              <a:t>目录文件：用来管理和组织大量的文件，常称为目录</a:t>
            </a:r>
          </a:p>
          <a:p>
            <a:pPr>
              <a:lnSpc>
                <a:spcPct val="90000"/>
              </a:lnSpc>
            </a:pPr>
            <a:endParaRPr lang="zh-CN" altLang="en-US" dirty="0">
              <a:latin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文件与目录的基本概念</a:t>
            </a:r>
          </a:p>
        </p:txBody>
      </p:sp>
    </p:spTree>
    <p:extLst>
      <p:ext uri="{BB962C8B-B14F-4D97-AF65-F5344CB8AC3E}">
        <p14:creationId xmlns:p14="http://schemas.microsoft.com/office/powerpoint/2010/main" val="20200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sz="2000" dirty="0"/>
              <a:t>普通文件</a:t>
            </a:r>
          </a:p>
          <a:p>
            <a:pPr lvl="1">
              <a:spcBef>
                <a:spcPts val="1200"/>
              </a:spcBef>
              <a:buSzPct val="50000"/>
              <a:buFont typeface="Wingdings" pitchFamily="2" charset="2"/>
              <a:buChar char="Ø"/>
            </a:pPr>
            <a:r>
              <a:rPr lang="zh-CN" altLang="en-US" sz="1800" dirty="0"/>
              <a:t>文本文件：</a:t>
            </a:r>
            <a:r>
              <a:rPr lang="en-US" altLang="zh-CN" sz="1800" dirty="0"/>
              <a:t>ASCII</a:t>
            </a:r>
            <a:r>
              <a:rPr lang="zh-CN" altLang="en-US" sz="1800" dirty="0"/>
              <a:t>码形式存储 </a:t>
            </a:r>
          </a:p>
          <a:p>
            <a:pPr lvl="1">
              <a:spcBef>
                <a:spcPts val="1200"/>
              </a:spcBef>
              <a:buSzPct val="50000"/>
              <a:buNone/>
            </a:pPr>
            <a:r>
              <a:rPr lang="zh-CN" altLang="en-US" sz="1200" dirty="0"/>
              <a:t>  </a:t>
            </a:r>
            <a:r>
              <a:rPr lang="en-US" altLang="zh-CN" sz="1400" dirty="0"/>
              <a:t>–</a:t>
            </a:r>
            <a:r>
              <a:rPr lang="zh-CN" altLang="en-US" sz="1400" dirty="0"/>
              <a:t>开头，如：</a:t>
            </a:r>
            <a:r>
              <a:rPr lang="pt-BR" altLang="zh-CN" sz="1400" dirty="0"/>
              <a:t>-rw-r--r--    1 root     root        39599 Mar  8 12:15 x</a:t>
            </a:r>
            <a:endParaRPr lang="en-US" altLang="zh-CN" sz="1400" dirty="0"/>
          </a:p>
          <a:p>
            <a:pPr lvl="1">
              <a:spcBef>
                <a:spcPts val="1200"/>
              </a:spcBef>
              <a:buSzPct val="50000"/>
              <a:buFont typeface="Wingdings" pitchFamily="2" charset="2"/>
              <a:buChar char="Ø"/>
            </a:pPr>
            <a:r>
              <a:rPr lang="zh-CN" altLang="en-US" sz="1800" dirty="0"/>
              <a:t>二进制文件：以二进制形式存储在计算机中，不可直接读，要通过相应的软件读取</a:t>
            </a:r>
          </a:p>
          <a:p>
            <a:pPr lvl="1">
              <a:spcBef>
                <a:spcPts val="1200"/>
              </a:spcBef>
              <a:buSzPct val="50000"/>
              <a:buNone/>
            </a:pPr>
            <a:r>
              <a:rPr lang="zh-CN" altLang="en-US" sz="1400" dirty="0"/>
              <a:t>  </a:t>
            </a:r>
            <a:r>
              <a:rPr lang="en-US" altLang="zh-CN" sz="1400" dirty="0"/>
              <a:t>–</a:t>
            </a:r>
            <a:r>
              <a:rPr lang="zh-CN" altLang="en-US" sz="1400" dirty="0"/>
              <a:t>开头，如：</a:t>
            </a:r>
            <a:r>
              <a:rPr lang="nl-NL" altLang="zh-CN" sz="1400" dirty="0"/>
              <a:t>-rwxrwxrwx    1 root     root     46888960 Dec  9  2005  x.sh</a:t>
            </a:r>
            <a:endParaRPr lang="en-US" altLang="zh-CN" sz="1400" dirty="0"/>
          </a:p>
          <a:p>
            <a:pPr>
              <a:spcBef>
                <a:spcPts val="1200"/>
              </a:spcBef>
            </a:pPr>
            <a:r>
              <a:rPr lang="zh-CN" altLang="en-US" sz="2000" dirty="0"/>
              <a:t>目录文件：</a:t>
            </a:r>
            <a:r>
              <a:rPr lang="en-US" altLang="zh-CN" sz="2000" dirty="0"/>
              <a:t>d</a:t>
            </a:r>
            <a:r>
              <a:rPr lang="zh-CN" altLang="en-US" sz="2000" dirty="0"/>
              <a:t>字母开头</a:t>
            </a:r>
          </a:p>
          <a:p>
            <a:pPr>
              <a:spcBef>
                <a:spcPts val="1200"/>
              </a:spcBef>
              <a:buNone/>
            </a:pPr>
            <a:r>
              <a:rPr lang="zh-CN" altLang="en-US" sz="1600" dirty="0"/>
              <a:t>    </a:t>
            </a:r>
            <a:r>
              <a:rPr lang="en-US" altLang="zh-CN" sz="1600" dirty="0" smtClean="0"/>
              <a:t>		</a:t>
            </a:r>
            <a:r>
              <a:rPr lang="zh-CN" altLang="en-US" sz="1600" dirty="0" smtClean="0"/>
              <a:t>如</a:t>
            </a:r>
            <a:r>
              <a:rPr lang="zh-CN" altLang="en-US" sz="1600" dirty="0"/>
              <a:t>：</a:t>
            </a:r>
            <a:r>
              <a:rPr lang="nl-NL" altLang="zh-CN" sz="1600" dirty="0"/>
              <a:t>drwxr-xr-x    2 root     root         4096 Aug  2  2006 bin</a:t>
            </a:r>
            <a:endParaRPr lang="en-US" altLang="zh-CN" sz="1600" dirty="0"/>
          </a:p>
          <a:p>
            <a:pPr>
              <a:spcBef>
                <a:spcPts val="1200"/>
              </a:spcBef>
            </a:pPr>
            <a:r>
              <a:rPr lang="zh-CN" altLang="en-US" sz="2000" dirty="0"/>
              <a:t>设备文件</a:t>
            </a:r>
          </a:p>
          <a:p>
            <a:pPr lvl="1">
              <a:spcBef>
                <a:spcPts val="1200"/>
              </a:spcBef>
              <a:buSzPct val="50000"/>
              <a:buFont typeface="Wingdings" pitchFamily="2" charset="2"/>
              <a:buChar char="Ø"/>
            </a:pPr>
            <a:r>
              <a:rPr lang="zh-CN" altLang="en-US" sz="1800" dirty="0"/>
              <a:t>块设备文件：</a:t>
            </a:r>
            <a:r>
              <a:rPr lang="en-US" altLang="zh-CN" sz="1800" dirty="0"/>
              <a:t>b</a:t>
            </a:r>
            <a:r>
              <a:rPr lang="zh-CN" altLang="en-US" sz="1800" dirty="0"/>
              <a:t>字母开头</a:t>
            </a:r>
          </a:p>
          <a:p>
            <a:pPr lvl="1">
              <a:spcBef>
                <a:spcPts val="1200"/>
              </a:spcBef>
              <a:buSzPct val="50000"/>
              <a:buNone/>
            </a:pPr>
            <a:r>
              <a:rPr lang="zh-CN" altLang="nl-NL" sz="1600" dirty="0"/>
              <a:t> 如：</a:t>
            </a:r>
            <a:r>
              <a:rPr lang="nl-NL" altLang="zh-CN" sz="1600" dirty="0"/>
              <a:t>brw-rw----    1 root     disk       3,   1 Jan 30  2003 hda1</a:t>
            </a:r>
          </a:p>
          <a:p>
            <a:pPr lvl="1">
              <a:spcBef>
                <a:spcPts val="1200"/>
              </a:spcBef>
              <a:buSzPct val="50000"/>
              <a:buFont typeface="Wingdings" pitchFamily="2" charset="2"/>
              <a:buChar char="Ø"/>
            </a:pPr>
            <a:r>
              <a:rPr lang="zh-CN" altLang="en-US" sz="1800" dirty="0"/>
              <a:t>字符设备文件：</a:t>
            </a:r>
            <a:r>
              <a:rPr lang="en-US" altLang="zh-CN" sz="1800" dirty="0"/>
              <a:t>c</a:t>
            </a:r>
            <a:r>
              <a:rPr lang="zh-CN" altLang="en-US" sz="1800" dirty="0"/>
              <a:t>字母开头</a:t>
            </a:r>
          </a:p>
          <a:p>
            <a:pPr lvl="1">
              <a:spcBef>
                <a:spcPts val="1200"/>
              </a:spcBef>
              <a:buSzPct val="50000"/>
              <a:buNone/>
            </a:pPr>
            <a:r>
              <a:rPr lang="zh-CN" altLang="en-US" sz="1600" dirty="0"/>
              <a:t> 如：</a:t>
            </a:r>
            <a:r>
              <a:rPr lang="en-US" altLang="zh-CN" sz="1600" dirty="0" err="1"/>
              <a:t>crw</a:t>
            </a:r>
            <a:r>
              <a:rPr lang="en-US" altLang="zh-CN" sz="1600" dirty="0"/>
              <a:t>-------    1 root     </a:t>
            </a:r>
            <a:r>
              <a:rPr lang="en-US" altLang="zh-CN" sz="1600" dirty="0" err="1"/>
              <a:t>root</a:t>
            </a:r>
            <a:r>
              <a:rPr lang="en-US" altLang="zh-CN" sz="1600" dirty="0"/>
              <a:t>       4,   1 Jul 31 13:49 tty1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文件类型的定义</a:t>
            </a:r>
          </a:p>
        </p:txBody>
      </p:sp>
    </p:spTree>
    <p:extLst>
      <p:ext uri="{BB962C8B-B14F-4D97-AF65-F5344CB8AC3E}">
        <p14:creationId xmlns:p14="http://schemas.microsoft.com/office/powerpoint/2010/main" val="19098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文件权限的定义</a:t>
            </a:r>
          </a:p>
        </p:txBody>
      </p:sp>
      <p:pic>
        <p:nvPicPr>
          <p:cNvPr id="7" name="Picture 3" descr="chmodphoto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18654"/>
            <a:ext cx="32400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1188" y="1052736"/>
            <a:ext cx="77771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[</a:t>
            </a:r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root@zhz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 home]# </a:t>
            </a:r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ls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 -l</a:t>
            </a:r>
          </a:p>
          <a:p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total 32</a:t>
            </a:r>
          </a:p>
          <a:p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drwxrwxrwx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   38  down     root         4096 Jul  5 19:09 down</a:t>
            </a:r>
          </a:p>
          <a:p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drwx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------   9   </a:t>
            </a:r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glh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      </a:t>
            </a:r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glh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          4096 Mar 26 19:08 </a:t>
            </a:r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glh</a:t>
            </a:r>
            <a:endParaRPr lang="en-US" altLang="zh-CN" sz="1800" b="0" dirty="0">
              <a:latin typeface="黑体" pitchFamily="2" charset="-122"/>
              <a:ea typeface="黑体" pitchFamily="2" charset="-122"/>
            </a:endParaRPr>
          </a:p>
          <a:p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drwx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------   4   lei      </a:t>
            </a:r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lei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          4096 Mar 21 08:40 lei</a:t>
            </a:r>
          </a:p>
          <a:p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drwxr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xr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-x   5   root     </a:t>
            </a:r>
            <a:r>
              <a:rPr lang="en-US" altLang="zh-CN" sz="1800" b="0" dirty="0" err="1">
                <a:latin typeface="黑体" pitchFamily="2" charset="-122"/>
                <a:ea typeface="黑体" pitchFamily="2" charset="-122"/>
              </a:rPr>
              <a:t>root</a:t>
            </a:r>
            <a:r>
              <a:rPr lang="en-US" altLang="zh-CN" sz="1800" b="0" dirty="0">
                <a:latin typeface="黑体" pitchFamily="2" charset="-122"/>
                <a:ea typeface="黑体" pitchFamily="2" charset="-122"/>
              </a:rPr>
              <a:t>         4096 Apr 12  2006 software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0825" y="3284984"/>
            <a:ext cx="54006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n"/>
            </a:pP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文件或目录的权限</a:t>
            </a:r>
            <a:r>
              <a:rPr lang="zh-CN" altLang="en-US" b="0" smtClean="0">
                <a:latin typeface="微软雅黑" pitchFamily="34" charset="-122"/>
                <a:ea typeface="微软雅黑" pitchFamily="34" charset="-122"/>
              </a:rPr>
              <a:t>位由 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9 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个权限位来控制，每三位为一组，它们分别是：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p"/>
            </a:pPr>
            <a:r>
              <a:rPr lang="zh-CN" altLang="en-US" b="0" smtClean="0">
                <a:latin typeface="微软雅黑" pitchFamily="34" charset="-122"/>
                <a:ea typeface="微软雅黑" pitchFamily="34" charset="-122"/>
              </a:rPr>
              <a:t>文件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属主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(Ower)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的读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、写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w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、执行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x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p"/>
            </a:pPr>
            <a:r>
              <a:rPr lang="zh-CN" altLang="en-US" b="0" smtClean="0">
                <a:latin typeface="微软雅黑" pitchFamily="34" charset="-122"/>
                <a:ea typeface="微软雅黑" pitchFamily="34" charset="-122"/>
              </a:rPr>
              <a:t>用户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组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(Group)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的读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、写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w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、执行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x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p"/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其它用户</a:t>
            </a:r>
            <a:r>
              <a:rPr lang="en-US" altLang="zh-CN" b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Other</a:t>
            </a:r>
            <a:r>
              <a:rPr lang="en-US" altLang="zh-CN" b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0" smtClean="0">
                <a:latin typeface="微软雅黑" pitchFamily="34" charset="-122"/>
                <a:ea typeface="微软雅黑" pitchFamily="34" charset="-122"/>
              </a:rPr>
              <a:t> 的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读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、写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w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、执行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p"/>
            </a:pPr>
            <a:r>
              <a:rPr lang="zh-CN" altLang="en-US" b="0" smtClean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权限位不可读、不可写、不可执行，是用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来表示。 </a:t>
            </a:r>
          </a:p>
        </p:txBody>
      </p:sp>
    </p:spTree>
    <p:extLst>
      <p:ext uri="{BB962C8B-B14F-4D97-AF65-F5344CB8AC3E}">
        <p14:creationId xmlns:p14="http://schemas.microsoft.com/office/powerpoint/2010/main" val="3135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超级用户</a:t>
            </a:r>
            <a:r>
              <a:rPr lang="en-US" altLang="zh-CN" dirty="0"/>
              <a:t>root (password </a:t>
            </a:r>
            <a:r>
              <a:rPr lang="zh-CN" altLang="en-US" dirty="0"/>
              <a:t>在安装时已设定）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/>
              <a:t>root</a:t>
            </a:r>
            <a:r>
              <a:rPr lang="zh-CN" altLang="en-US" sz="2400" dirty="0"/>
              <a:t>为系统管理员，</a:t>
            </a:r>
            <a:r>
              <a:rPr lang="zh-CN" altLang="en-US" dirty="0"/>
              <a:t>具有完全的系统控制权限；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400" dirty="0"/>
              <a:t>建议除了必要的系统维护之外，平常尽量避免用</a:t>
            </a:r>
            <a:r>
              <a:rPr lang="en-US" altLang="zh-CN" sz="2400" dirty="0"/>
              <a:t>root</a:t>
            </a:r>
            <a:r>
              <a:rPr lang="zh-CN" altLang="en-US" sz="2400" dirty="0"/>
              <a:t>登录，以免误操作；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/>
              <a:t>login: root</a:t>
            </a:r>
            <a:br>
              <a:rPr lang="en-US" altLang="zh-CN" sz="2400" dirty="0"/>
            </a:br>
            <a:r>
              <a:rPr lang="en-US" altLang="zh-CN" sz="2400" dirty="0"/>
              <a:t>password: ******</a:t>
            </a:r>
            <a:br>
              <a:rPr lang="en-US" altLang="zh-CN" sz="2400" dirty="0"/>
            </a:br>
            <a:r>
              <a:rPr lang="en-US" altLang="zh-CN" sz="2400" dirty="0"/>
              <a:t>[</a:t>
            </a:r>
            <a:r>
              <a:rPr lang="en-US" altLang="zh-CN" sz="2400" dirty="0" err="1"/>
              <a:t>root@localhost</a:t>
            </a:r>
            <a:r>
              <a:rPr lang="en-US" altLang="zh-CN" sz="2400" dirty="0"/>
              <a:t> root]#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普通用户同样需要输入</a:t>
            </a:r>
            <a:r>
              <a:rPr lang="en-US" altLang="zh-CN" dirty="0"/>
              <a:t>name &amp; password</a:t>
            </a:r>
            <a:br>
              <a:rPr lang="en-US" altLang="zh-CN" dirty="0"/>
            </a:br>
            <a:r>
              <a:rPr lang="en-US" altLang="zh-CN" dirty="0"/>
              <a:t> [</a:t>
            </a:r>
            <a:r>
              <a:rPr lang="en-US" altLang="zh-CN" dirty="0" err="1"/>
              <a:t>xyz@localhost</a:t>
            </a:r>
            <a:r>
              <a:rPr lang="en-US" altLang="zh-CN" dirty="0"/>
              <a:t> xyz]$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用户登录</a:t>
            </a:r>
          </a:p>
        </p:txBody>
      </p:sp>
    </p:spTree>
    <p:extLst>
      <p:ext uri="{BB962C8B-B14F-4D97-AF65-F5344CB8AC3E}">
        <p14:creationId xmlns:p14="http://schemas.microsoft.com/office/powerpoint/2010/main" val="379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dirty="0"/>
              <a:t>Putty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一款免费的</a:t>
            </a:r>
            <a:r>
              <a:rPr lang="en-US" altLang="zh-CN" dirty="0"/>
              <a:t>Telnet</a:t>
            </a:r>
            <a:r>
              <a:rPr lang="zh-CN" altLang="en-US" dirty="0"/>
              <a:t>和</a:t>
            </a:r>
            <a:r>
              <a:rPr lang="en-US" altLang="zh-CN" dirty="0"/>
              <a:t>SSH</a:t>
            </a:r>
            <a:r>
              <a:rPr lang="zh-CN" altLang="en-US" dirty="0"/>
              <a:t>客户端实现</a:t>
            </a:r>
            <a:r>
              <a:rPr lang="en-US" altLang="zh-CN" dirty="0"/>
              <a:t>,</a:t>
            </a:r>
            <a:r>
              <a:rPr lang="zh-CN" altLang="en-US" dirty="0"/>
              <a:t>可使用在</a:t>
            </a:r>
            <a:r>
              <a:rPr lang="en-US" altLang="zh-CN" dirty="0"/>
              <a:t>Win32</a:t>
            </a:r>
            <a:r>
              <a:rPr lang="zh-CN" altLang="en-US" dirty="0"/>
              <a:t>平台下。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dirty="0" err="1"/>
              <a:t>Xmanager</a:t>
            </a:r>
            <a:endParaRPr lang="en-US" altLang="zh-CN" dirty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一个简单易用的运行在</a:t>
            </a:r>
            <a:r>
              <a:rPr lang="en-US" altLang="zh-CN" dirty="0"/>
              <a:t>Windows</a:t>
            </a:r>
            <a:r>
              <a:rPr lang="zh-CN" altLang="en-US" dirty="0"/>
              <a:t>平台上的</a:t>
            </a:r>
            <a:r>
              <a:rPr lang="en-US" altLang="zh-CN" dirty="0"/>
              <a:t>X Server</a:t>
            </a:r>
            <a:r>
              <a:rPr lang="zh-CN" altLang="en-US" dirty="0"/>
              <a:t>软件。它能把远端</a:t>
            </a:r>
            <a:r>
              <a:rPr lang="en-US" altLang="zh-CN" dirty="0"/>
              <a:t>Unix/Linux</a:t>
            </a:r>
            <a:r>
              <a:rPr lang="zh-CN" altLang="en-US" dirty="0"/>
              <a:t>的桌面带到你的</a:t>
            </a:r>
            <a:r>
              <a:rPr lang="en-US" altLang="zh-CN" dirty="0"/>
              <a:t>Windows</a:t>
            </a:r>
            <a:r>
              <a:rPr lang="zh-CN" altLang="en-US" dirty="0"/>
              <a:t>上。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用户登录（远程）</a:t>
            </a:r>
          </a:p>
        </p:txBody>
      </p:sp>
    </p:spTree>
    <p:extLst>
      <p:ext uri="{BB962C8B-B14F-4D97-AF65-F5344CB8AC3E}">
        <p14:creationId xmlns:p14="http://schemas.microsoft.com/office/powerpoint/2010/main" val="37313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p"/>
            </a:pPr>
            <a:r>
              <a:rPr lang="zh-CN" altLang="en-US" dirty="0"/>
              <a:t>完全免费</a:t>
            </a:r>
            <a:r>
              <a:rPr lang="en-US" altLang="zh-CN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endParaRPr lang="en-US" altLang="zh-CN" dirty="0"/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r>
              <a:rPr lang="zh-CN" altLang="en-US" dirty="0"/>
              <a:t>在</a:t>
            </a:r>
            <a:r>
              <a:rPr lang="en-US" altLang="zh-CN" dirty="0"/>
              <a:t>Windows 9x/NT/2000</a:t>
            </a:r>
            <a:r>
              <a:rPr lang="zh-CN" altLang="en-US" dirty="0"/>
              <a:t>下运行的都非常好</a:t>
            </a:r>
            <a:r>
              <a:rPr lang="en-US" altLang="zh-CN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endParaRPr lang="en-US" altLang="zh-CN" dirty="0"/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r>
              <a:rPr lang="zh-CN" altLang="en-US" dirty="0"/>
              <a:t>全面支持</a:t>
            </a:r>
            <a:r>
              <a:rPr lang="en-US" altLang="zh-CN" dirty="0"/>
              <a:t>ssh1</a:t>
            </a:r>
            <a:r>
              <a:rPr lang="zh-CN" altLang="en-US" dirty="0"/>
              <a:t>和</a:t>
            </a:r>
            <a:r>
              <a:rPr lang="en-US" altLang="zh-CN" dirty="0"/>
              <a:t>ssh2</a:t>
            </a:r>
            <a:r>
              <a:rPr lang="zh-CN" altLang="en-US" dirty="0"/>
              <a:t>；</a:t>
            </a:r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endParaRPr lang="zh-CN" altLang="en-US" dirty="0"/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r>
              <a:rPr lang="zh-CN" altLang="en-US" dirty="0"/>
              <a:t>绿色软件，无需安装，下载后在桌面建个快捷方式即可使用；</a:t>
            </a:r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endParaRPr lang="zh-CN" altLang="en-US" dirty="0"/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r>
              <a:rPr lang="zh-CN" altLang="en-US" dirty="0"/>
              <a:t>体积很小，仅</a:t>
            </a:r>
            <a:r>
              <a:rPr lang="en-US" altLang="zh-CN" dirty="0"/>
              <a:t>364KB (0.54 beta</a:t>
            </a:r>
            <a:r>
              <a:rPr lang="zh-CN" altLang="en-US" dirty="0"/>
              <a:t>版本</a:t>
            </a:r>
            <a:r>
              <a:rPr lang="en-US" altLang="zh-CN" dirty="0"/>
              <a:t>)</a:t>
            </a:r>
            <a:r>
              <a:rPr lang="zh-CN" altLang="en-US" dirty="0"/>
              <a:t>；</a:t>
            </a:r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endParaRPr lang="zh-CN" altLang="en-US" dirty="0"/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r>
              <a:rPr lang="zh-CN" altLang="en-US" dirty="0"/>
              <a:t>操作简单，所有的操作都在一个控制面板中实现。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Putty(1)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54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Putty(2)</a:t>
            </a:r>
            <a:endParaRPr lang="zh-CN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572" y="1719762"/>
            <a:ext cx="4342857" cy="4210638"/>
          </a:xfrm>
        </p:spPr>
      </p:pic>
    </p:spTree>
    <p:extLst>
      <p:ext uri="{BB962C8B-B14F-4D97-AF65-F5344CB8AC3E}">
        <p14:creationId xmlns:p14="http://schemas.microsoft.com/office/powerpoint/2010/main" val="12708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595959"/>
                </a:solidFill>
                <a:cs typeface="Times New Roman" charset="0"/>
              </a:rPr>
              <a:t>Putty</a:t>
            </a:r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登录终端</a:t>
            </a:r>
          </a:p>
          <a:p>
            <a:endParaRPr lang="zh-CN" altLang="en-US" dirty="0"/>
          </a:p>
        </p:txBody>
      </p:sp>
      <p:pic>
        <p:nvPicPr>
          <p:cNvPr id="4" name="图片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1124744"/>
            <a:ext cx="8406773" cy="520936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9518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208912" cy="5256584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ea"/>
              <a:buAutoNum type="ea1JpnChsDbPeriod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学校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搭建高性能计算集群系统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介绍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ea"/>
              <a:buAutoNum type="ea1JpnChsDbPeriod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ea"/>
              <a:buAutoNum type="ea1JpnChsDbPeriod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曙光高性能集群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介绍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ea"/>
              <a:buAutoNum type="ea1JpnChsDbPeriod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PBS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介绍和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使用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ea"/>
              <a:buAutoNum type="ea1JpnChsDbPeriod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已安装计算软件的提交脚本使用说明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ea"/>
              <a:buAutoNum type="ea1JpnChsDbPeriod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交流与答疑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ea"/>
              <a:buAutoNum type="ea1JpnChsDbPeriod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上机实践操作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Xmanager</a:t>
            </a:r>
            <a:r>
              <a:rPr lang="en-US" altLang="zh-CN" dirty="0"/>
              <a:t>(1)</a:t>
            </a:r>
            <a:endParaRPr lang="zh-CN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052736"/>
            <a:ext cx="7537517" cy="5651643"/>
          </a:xfrm>
        </p:spPr>
      </p:pic>
    </p:spTree>
    <p:extLst>
      <p:ext uri="{BB962C8B-B14F-4D97-AF65-F5344CB8AC3E}">
        <p14:creationId xmlns:p14="http://schemas.microsoft.com/office/powerpoint/2010/main" val="535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zh-CN" dirty="0" err="1">
                <a:cs typeface="Times New Roman" charset="0"/>
              </a:rPr>
              <a:t>WinSCP</a:t>
            </a:r>
            <a:r>
              <a:rPr lang="zh-CN" altLang="en-US" dirty="0">
                <a:cs typeface="Times New Roman" charset="0"/>
              </a:rPr>
              <a:t>是一个</a:t>
            </a:r>
            <a:r>
              <a:rPr lang="en-US" altLang="zh-CN" dirty="0">
                <a:cs typeface="Times New Roman" charset="0"/>
              </a:rPr>
              <a:t>Windows</a:t>
            </a:r>
            <a:r>
              <a:rPr lang="zh-CN" altLang="en-US" dirty="0">
                <a:cs typeface="Times New Roman" charset="0"/>
              </a:rPr>
              <a:t>环境下使用</a:t>
            </a:r>
            <a:r>
              <a:rPr lang="en-US" altLang="zh-CN" dirty="0">
                <a:cs typeface="Times New Roman" charset="0"/>
              </a:rPr>
              <a:t>SSH</a:t>
            </a:r>
            <a:r>
              <a:rPr lang="zh-CN" altLang="en-US" dirty="0">
                <a:cs typeface="Times New Roman" charset="0"/>
              </a:rPr>
              <a:t>的开源图形化</a:t>
            </a:r>
            <a:r>
              <a:rPr lang="en-US" altLang="zh-CN" dirty="0">
                <a:cs typeface="Times New Roman" charset="0"/>
              </a:rPr>
              <a:t>SFTP</a:t>
            </a:r>
            <a:r>
              <a:rPr lang="zh-CN" altLang="en-US" dirty="0">
                <a:cs typeface="Times New Roman" charset="0"/>
              </a:rPr>
              <a:t>客户端，并支持</a:t>
            </a:r>
            <a:r>
              <a:rPr lang="en-US" altLang="zh-CN" dirty="0">
                <a:cs typeface="Times New Roman" charset="0"/>
              </a:rPr>
              <a:t>SCP</a:t>
            </a:r>
            <a:r>
              <a:rPr lang="zh-CN" altLang="en-US" dirty="0">
                <a:cs typeface="Times New Roman" charset="0"/>
              </a:rPr>
              <a:t>协议。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zh-CN" altLang="en-US" dirty="0">
                <a:cs typeface="Times New Roman" charset="0"/>
              </a:rPr>
              <a:t>它的主要功能就是在本地</a:t>
            </a:r>
            <a:r>
              <a:rPr lang="en-US" altLang="zh-CN" dirty="0">
                <a:cs typeface="Times New Roman" charset="0"/>
              </a:rPr>
              <a:t>Windows</a:t>
            </a:r>
            <a:r>
              <a:rPr lang="zh-CN" altLang="en-US" dirty="0">
                <a:cs typeface="Times New Roman" charset="0"/>
              </a:rPr>
              <a:t>与远程</a:t>
            </a:r>
            <a:r>
              <a:rPr lang="en-US" altLang="zh-CN" dirty="0">
                <a:cs typeface="Times New Roman" charset="0"/>
              </a:rPr>
              <a:t>Linux</a:t>
            </a:r>
            <a:r>
              <a:rPr lang="zh-CN" altLang="en-US" dirty="0">
                <a:cs typeface="Times New Roman" charset="0"/>
              </a:rPr>
              <a:t>服务器之间安全地复制文件。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endParaRPr lang="zh-CN" altLang="en-US" dirty="0">
              <a:cs typeface="Times New Roman" charset="0"/>
            </a:endParaRP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28596" y="357188"/>
            <a:ext cx="6015612" cy="571482"/>
          </a:xfrm>
        </p:spPr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上传下载</a:t>
            </a:r>
            <a:r>
              <a:rPr lang="zh-CN" altLang="en-US" dirty="0" smtClean="0">
                <a:solidFill>
                  <a:srgbClr val="595959"/>
                </a:solidFill>
                <a:cs typeface="Times New Roman" charset="0"/>
              </a:rPr>
              <a:t>数据</a:t>
            </a:r>
            <a:r>
              <a:rPr lang="en-US" altLang="zh-CN" dirty="0" smtClean="0">
                <a:solidFill>
                  <a:srgbClr val="595959"/>
                </a:solidFill>
                <a:cs typeface="Times New Roman" charset="0"/>
              </a:rPr>
              <a:t>-</a:t>
            </a:r>
            <a:r>
              <a:rPr lang="en-US" altLang="zh-CN" dirty="0" err="1">
                <a:solidFill>
                  <a:srgbClr val="595959"/>
                </a:solidFill>
                <a:cs typeface="Times New Roman" charset="0"/>
              </a:rPr>
              <a:t>WinSCP</a:t>
            </a:r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简介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65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rgbClr val="595959"/>
                </a:solidFill>
                <a:cs typeface="Times New Roman" charset="0"/>
              </a:rPr>
              <a:t>WinSCP</a:t>
            </a:r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登录界面</a:t>
            </a:r>
          </a:p>
          <a:p>
            <a:endParaRPr lang="zh-CN" altLang="en-US" dirty="0"/>
          </a:p>
        </p:txBody>
      </p:sp>
      <p:pic>
        <p:nvPicPr>
          <p:cNvPr id="4" name="图片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9418" y="2177026"/>
            <a:ext cx="5125165" cy="329611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8504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rgbClr val="595959"/>
                </a:solidFill>
                <a:cs typeface="Times New Roman" charset="0"/>
              </a:rPr>
              <a:t>WinSCP</a:t>
            </a:r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登录界面</a:t>
            </a:r>
          </a:p>
          <a:p>
            <a:endParaRPr lang="zh-CN" altLang="en-US" dirty="0"/>
          </a:p>
        </p:txBody>
      </p:sp>
      <p:pic>
        <p:nvPicPr>
          <p:cNvPr id="7" name="图片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9418" y="2177026"/>
            <a:ext cx="5125165" cy="329611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0320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rgbClr val="595959"/>
                </a:solidFill>
                <a:cs typeface="Times New Roman" charset="0"/>
              </a:rPr>
              <a:t>WinSCP</a:t>
            </a:r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操作界面</a:t>
            </a:r>
          </a:p>
          <a:p>
            <a:endParaRPr lang="zh-CN" altLang="en-US" dirty="0"/>
          </a:p>
        </p:txBody>
      </p:sp>
      <p:pic>
        <p:nvPicPr>
          <p:cNvPr id="4" name="图片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8313" y="1343633"/>
            <a:ext cx="8207375" cy="4962896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7341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SSHSecureShell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84784"/>
            <a:ext cx="5762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SSHSecureShell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2776"/>
            <a:ext cx="5762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15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>
                <a:cs typeface="Times New Roman" charset="0"/>
              </a:rPr>
              <a:t>浏览文件命令</a:t>
            </a:r>
            <a:r>
              <a:rPr lang="en-US" altLang="zh-CN" dirty="0">
                <a:cs typeface="Times New Roman" charset="0"/>
              </a:rPr>
              <a:t/>
            </a:r>
            <a:br>
              <a:rPr lang="en-US" altLang="zh-CN" dirty="0">
                <a:cs typeface="Times New Roman" charset="0"/>
              </a:rPr>
            </a:br>
            <a:r>
              <a:rPr lang="en-US" altLang="zh-CN" sz="2000" dirty="0">
                <a:cs typeface="Times New Roman" charset="0"/>
              </a:rPr>
              <a:t>cat</a:t>
            </a:r>
            <a:r>
              <a:rPr lang="zh-CN" altLang="en-US" sz="2000" dirty="0">
                <a:cs typeface="Times New Roman" charset="0"/>
              </a:rPr>
              <a:t>：显示一个文本文件的全部内容；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2000" dirty="0">
                <a:cs typeface="Times New Roman" charset="0"/>
              </a:rPr>
              <a:t>more/less</a:t>
            </a:r>
            <a:r>
              <a:rPr lang="zh-CN" altLang="en-US" sz="2000" dirty="0">
                <a:cs typeface="Times New Roman" charset="0"/>
              </a:rPr>
              <a:t>：浏览文本文件的内容，没有编辑功能；</a:t>
            </a:r>
            <a:r>
              <a:rPr lang="en-US" altLang="zh-CN" sz="2000" dirty="0">
                <a:cs typeface="Times New Roman" charset="0"/>
              </a:rPr>
              <a:t>  </a:t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2000" dirty="0">
                <a:cs typeface="Times New Roman" charset="0"/>
              </a:rPr>
              <a:t>head/tail</a:t>
            </a:r>
            <a:r>
              <a:rPr lang="zh-CN" altLang="en-US" sz="2000" dirty="0">
                <a:cs typeface="Times New Roman" charset="0"/>
              </a:rPr>
              <a:t>：显示文本文件的头</a:t>
            </a:r>
            <a:r>
              <a:rPr lang="en-US" altLang="zh-CN" sz="2000" dirty="0">
                <a:cs typeface="Times New Roman" charset="0"/>
              </a:rPr>
              <a:t>/</a:t>
            </a:r>
            <a:r>
              <a:rPr lang="zh-CN" altLang="en-US" sz="2000" dirty="0">
                <a:cs typeface="Times New Roman" charset="0"/>
              </a:rPr>
              <a:t>尾若干行，默认为</a:t>
            </a:r>
            <a:r>
              <a:rPr lang="en-US" altLang="zh-CN" sz="2000" dirty="0">
                <a:cs typeface="Times New Roman" charset="0"/>
              </a:rPr>
              <a:t>10</a:t>
            </a:r>
            <a:r>
              <a:rPr lang="zh-CN" altLang="en-US" sz="2000" dirty="0">
                <a:cs typeface="Times New Roman" charset="0"/>
              </a:rPr>
              <a:t>行；</a:t>
            </a:r>
            <a:endParaRPr lang="en-US" altLang="zh-CN" sz="2000" dirty="0">
              <a:cs typeface="Times New Roman" charset="0"/>
            </a:endParaRPr>
          </a:p>
          <a:p>
            <a:pPr>
              <a:spcBef>
                <a:spcPts val="1200"/>
              </a:spcBef>
            </a:pPr>
            <a:r>
              <a:rPr lang="zh-CN" altLang="en-US" dirty="0">
                <a:cs typeface="Times New Roman" charset="0"/>
              </a:rPr>
              <a:t>目录操作命令</a:t>
            </a:r>
            <a:r>
              <a:rPr lang="en-US" altLang="zh-CN" dirty="0">
                <a:cs typeface="Times New Roman" charset="0"/>
              </a:rPr>
              <a:t/>
            </a:r>
            <a:br>
              <a:rPr lang="en-US" altLang="zh-CN" dirty="0">
                <a:cs typeface="Times New Roman" charset="0"/>
              </a:rPr>
            </a:br>
            <a:r>
              <a:rPr lang="en-US" altLang="zh-CN" sz="2000" dirty="0" err="1">
                <a:cs typeface="Times New Roman" charset="0"/>
              </a:rPr>
              <a:t>mkdir</a:t>
            </a:r>
            <a:r>
              <a:rPr lang="zh-CN" altLang="en-US" sz="2000" dirty="0">
                <a:cs typeface="Times New Roman" charset="0"/>
              </a:rPr>
              <a:t>：创建目录；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2000" dirty="0" err="1">
                <a:cs typeface="Times New Roman" charset="0"/>
              </a:rPr>
              <a:t>rmdir</a:t>
            </a:r>
            <a:r>
              <a:rPr lang="en-US" altLang="zh-CN" sz="2000" dirty="0">
                <a:cs typeface="Times New Roman" charset="0"/>
              </a:rPr>
              <a:t> </a:t>
            </a:r>
            <a:r>
              <a:rPr lang="zh-CN" altLang="en-US" sz="2000" dirty="0">
                <a:cs typeface="Times New Roman" charset="0"/>
              </a:rPr>
              <a:t>：删除目录；</a:t>
            </a:r>
            <a:endParaRPr lang="en-US" altLang="zh-CN" sz="2000" dirty="0">
              <a:cs typeface="Times New Roman" charset="0"/>
            </a:endParaRPr>
          </a:p>
          <a:p>
            <a:pPr>
              <a:spcBef>
                <a:spcPts val="1200"/>
              </a:spcBef>
            </a:pPr>
            <a:r>
              <a:rPr lang="zh-CN" altLang="en-US" dirty="0">
                <a:cs typeface="Times New Roman" charset="0"/>
              </a:rPr>
              <a:t>文件操作命令</a:t>
            </a:r>
            <a:r>
              <a:rPr lang="en-US" altLang="zh-CN" dirty="0">
                <a:cs typeface="Times New Roman" charset="0"/>
              </a:rPr>
              <a:t/>
            </a:r>
            <a:br>
              <a:rPr lang="en-US" altLang="zh-CN" dirty="0">
                <a:cs typeface="Times New Roman" charset="0"/>
              </a:rPr>
            </a:br>
            <a:r>
              <a:rPr lang="en-US" altLang="zh-CN" sz="2000" dirty="0">
                <a:cs typeface="Times New Roman" charset="0"/>
              </a:rPr>
              <a:t>touch</a:t>
            </a:r>
            <a:r>
              <a:rPr lang="zh-CN" altLang="en-US" sz="2000" dirty="0">
                <a:cs typeface="Times New Roman" charset="0"/>
              </a:rPr>
              <a:t>：创建一个空文件，或者将指定文件的时间戳改为当前时间；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2000" dirty="0" err="1">
                <a:cs typeface="Times New Roman" charset="0"/>
              </a:rPr>
              <a:t>rm</a:t>
            </a:r>
            <a:r>
              <a:rPr lang="zh-CN" altLang="en-US" sz="2000" dirty="0">
                <a:cs typeface="Times New Roman" charset="0"/>
              </a:rPr>
              <a:t>：删除文件；“</a:t>
            </a:r>
            <a:r>
              <a:rPr lang="en-US" altLang="zh-CN" sz="2000" dirty="0" err="1">
                <a:cs typeface="Times New Roman" charset="0"/>
              </a:rPr>
              <a:t>rm</a:t>
            </a:r>
            <a:r>
              <a:rPr lang="en-US" altLang="zh-CN" sz="2000" dirty="0">
                <a:cs typeface="Times New Roman" charset="0"/>
              </a:rPr>
              <a:t> -</a:t>
            </a:r>
            <a:r>
              <a:rPr lang="en-US" altLang="zh-CN" sz="2000" dirty="0" err="1">
                <a:cs typeface="Times New Roman" charset="0"/>
              </a:rPr>
              <a:t>rf</a:t>
            </a:r>
            <a:r>
              <a:rPr lang="zh-CN" altLang="en-US" sz="2000" dirty="0">
                <a:cs typeface="Times New Roman" charset="0"/>
              </a:rPr>
              <a:t>”可以迭代方式删除整个目录，慎用；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2000" dirty="0" err="1">
                <a:cs typeface="Times New Roman" charset="0"/>
              </a:rPr>
              <a:t>cp</a:t>
            </a:r>
            <a:r>
              <a:rPr lang="zh-CN" altLang="en-US" sz="2000" dirty="0">
                <a:cs typeface="Times New Roman" charset="0"/>
              </a:rPr>
              <a:t>：拷贝文件；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2000" dirty="0">
                <a:cs typeface="Times New Roman" charset="0"/>
              </a:rPr>
              <a:t>mv</a:t>
            </a:r>
            <a:r>
              <a:rPr lang="zh-CN" altLang="en-US" sz="2000" dirty="0">
                <a:cs typeface="Times New Roman" charset="0"/>
              </a:rPr>
              <a:t>：移动文件，或者将文件重命名；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2000" dirty="0" err="1">
                <a:cs typeface="Times New Roman" charset="0"/>
              </a:rPr>
              <a:t>ln</a:t>
            </a:r>
            <a:r>
              <a:rPr lang="en-US" altLang="zh-CN" sz="2000" dirty="0">
                <a:cs typeface="Times New Roman" charset="0"/>
              </a:rPr>
              <a:t> -s</a:t>
            </a:r>
            <a:r>
              <a:rPr lang="zh-CN" altLang="en-US" sz="2000" dirty="0">
                <a:cs typeface="Times New Roman" charset="0"/>
              </a:rPr>
              <a:t>：创建文件软链接，类似于快捷方式；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2000" dirty="0">
                <a:cs typeface="Times New Roman" charset="0"/>
              </a:rPr>
              <a:t>tar</a:t>
            </a:r>
            <a:r>
              <a:rPr lang="zh-CN" altLang="en-US" sz="2000" dirty="0">
                <a:cs typeface="Times New Roman" charset="0"/>
              </a:rPr>
              <a:t>：将一组文件、目录打包或解包，通过参数可设定是否压缩文件；</a:t>
            </a:r>
          </a:p>
          <a:p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文件目录类命令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65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zh-CN" altLang="en-US" dirty="0"/>
              <a:t>进入</a:t>
            </a:r>
            <a:r>
              <a:rPr lang="en-US" altLang="zh-CN" dirty="0"/>
              <a:t>vi</a:t>
            </a:r>
            <a:r>
              <a:rPr lang="zh-CN" altLang="en-US" dirty="0"/>
              <a:t>的命令 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vi filename :</a:t>
            </a:r>
            <a:r>
              <a:rPr lang="zh-CN" altLang="en-US" dirty="0"/>
              <a:t>打开或新建文件，并将光标置于第一行首 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vi +n filename </a:t>
            </a:r>
            <a:r>
              <a:rPr lang="zh-CN" altLang="en-US" dirty="0"/>
              <a:t>：打开文件，并将光标置于第</a:t>
            </a:r>
            <a:r>
              <a:rPr lang="en-US" altLang="zh-CN" dirty="0"/>
              <a:t>n</a:t>
            </a:r>
            <a:r>
              <a:rPr lang="zh-CN" altLang="en-US" dirty="0"/>
              <a:t>行首 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vi + filename </a:t>
            </a:r>
            <a:r>
              <a:rPr lang="zh-CN" altLang="en-US" dirty="0"/>
              <a:t>：打开文件，并将光标置于最后一行首 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vi +/pattern filename</a:t>
            </a:r>
            <a:r>
              <a:rPr lang="zh-CN" altLang="en-US" dirty="0"/>
              <a:t>：打开文件，并将光标置于第一个与</a:t>
            </a:r>
            <a:r>
              <a:rPr lang="en-US" altLang="zh-CN" dirty="0"/>
              <a:t>pattern</a:t>
            </a:r>
            <a:r>
              <a:rPr lang="zh-CN" altLang="en-US" dirty="0"/>
              <a:t>匹配的串处 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vi -r filename </a:t>
            </a:r>
            <a:r>
              <a:rPr lang="zh-CN" altLang="en-US" dirty="0"/>
              <a:t>：在上次正用</a:t>
            </a:r>
            <a:r>
              <a:rPr lang="en-US" altLang="zh-CN" dirty="0"/>
              <a:t>vi</a:t>
            </a:r>
            <a:r>
              <a:rPr lang="zh-CN" altLang="en-US" dirty="0"/>
              <a:t>编辑时发生系统崩溃，恢复</a:t>
            </a:r>
            <a:r>
              <a:rPr lang="en-US" altLang="zh-CN" dirty="0"/>
              <a:t>filename 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vi filename....filename </a:t>
            </a:r>
            <a:r>
              <a:rPr lang="zh-CN" altLang="en-US" dirty="0"/>
              <a:t>：打开多个文件，依次进行编辑 </a:t>
            </a:r>
          </a:p>
          <a:p>
            <a:pPr>
              <a:spcBef>
                <a:spcPts val="600"/>
              </a:spcBef>
            </a:pPr>
            <a:r>
              <a:rPr lang="zh-CN" altLang="en-US" dirty="0"/>
              <a:t>移动光标类命令 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w</a:t>
            </a:r>
            <a:r>
              <a:rPr lang="zh-CN" altLang="en-US" dirty="0"/>
              <a:t>或</a:t>
            </a:r>
            <a:r>
              <a:rPr lang="en-US" altLang="zh-CN" dirty="0"/>
              <a:t>W </a:t>
            </a:r>
            <a:r>
              <a:rPr lang="zh-CN" altLang="en-US" dirty="0"/>
              <a:t>：光标右移一个字至字首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b</a:t>
            </a:r>
            <a:r>
              <a:rPr lang="zh-CN" altLang="en-US" dirty="0"/>
              <a:t>或</a:t>
            </a:r>
            <a:r>
              <a:rPr lang="en-US" altLang="zh-CN" dirty="0"/>
              <a:t>B </a:t>
            </a:r>
            <a:r>
              <a:rPr lang="zh-CN" altLang="en-US" dirty="0"/>
              <a:t>：光标左移一个字至字首 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e</a:t>
            </a:r>
            <a:r>
              <a:rPr lang="zh-CN" altLang="en-US" dirty="0"/>
              <a:t>或</a:t>
            </a:r>
            <a:r>
              <a:rPr lang="en-US" altLang="zh-CN" dirty="0"/>
              <a:t>E </a:t>
            </a:r>
            <a:r>
              <a:rPr lang="zh-CN" altLang="en-US" dirty="0"/>
              <a:t>：光标右移一个字至字尾  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) </a:t>
            </a:r>
            <a:r>
              <a:rPr lang="zh-CN" altLang="en-US" dirty="0"/>
              <a:t>：光标移至句尾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3600" dirty="0">
                <a:latin typeface="+mj-ea"/>
              </a:rPr>
              <a:t>vi</a:t>
            </a:r>
            <a:r>
              <a:rPr lang="zh-CN" altLang="en-US" sz="3600" dirty="0">
                <a:latin typeface="+mj-ea"/>
              </a:rPr>
              <a:t>命令详解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7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zh-CN" altLang="en-US" sz="1800" dirty="0"/>
              <a:t>屏幕翻滚类命令 </a:t>
            </a:r>
            <a:br>
              <a:rPr lang="zh-CN" altLang="en-US" sz="1800" dirty="0"/>
            </a:br>
            <a:r>
              <a:rPr lang="en-US" altLang="zh-CN" sz="1600" dirty="0" err="1"/>
              <a:t>Ctrl+u</a:t>
            </a:r>
            <a:r>
              <a:rPr lang="zh-CN" altLang="en-US" sz="1600" dirty="0"/>
              <a:t>：向文件首翻半屏 </a:t>
            </a:r>
            <a:br>
              <a:rPr lang="zh-CN" altLang="en-US" sz="1600" dirty="0"/>
            </a:br>
            <a:r>
              <a:rPr lang="en-US" altLang="zh-CN" sz="1600" dirty="0" err="1"/>
              <a:t>Ctrl+d</a:t>
            </a:r>
            <a:r>
              <a:rPr lang="zh-CN" altLang="en-US" sz="1600" dirty="0"/>
              <a:t>：向文件尾翻半屏 </a:t>
            </a:r>
            <a:br>
              <a:rPr lang="zh-CN" altLang="en-US" sz="1600" dirty="0"/>
            </a:br>
            <a:r>
              <a:rPr lang="en-US" altLang="zh-CN" sz="1600" dirty="0" err="1"/>
              <a:t>Ctrl+f</a:t>
            </a:r>
            <a:r>
              <a:rPr lang="zh-CN" altLang="en-US" sz="1600" dirty="0"/>
              <a:t>：向文件尾翻一屏 </a:t>
            </a:r>
            <a:br>
              <a:rPr lang="zh-CN" altLang="en-US" sz="1600" dirty="0"/>
            </a:br>
            <a:r>
              <a:rPr lang="en-US" altLang="zh-CN" sz="1600" dirty="0"/>
              <a:t>Ctrl</a:t>
            </a:r>
            <a:r>
              <a:rPr lang="zh-CN" altLang="en-US" sz="1600" dirty="0"/>
              <a:t>＋</a:t>
            </a:r>
            <a:r>
              <a:rPr lang="en-US" altLang="zh-CN" sz="1600" dirty="0"/>
              <a:t>b</a:t>
            </a:r>
            <a:r>
              <a:rPr lang="zh-CN" altLang="en-US" sz="1600" dirty="0"/>
              <a:t>；向文件首翻一屏 </a:t>
            </a:r>
            <a:br>
              <a:rPr lang="zh-CN" altLang="en-US" sz="1600" dirty="0"/>
            </a:br>
            <a:r>
              <a:rPr lang="en-US" altLang="zh-CN" sz="1600" dirty="0" err="1"/>
              <a:t>nz</a:t>
            </a:r>
            <a:r>
              <a:rPr lang="zh-CN" altLang="en-US" sz="1600" dirty="0"/>
              <a:t>：将第</a:t>
            </a:r>
            <a:r>
              <a:rPr lang="en-US" altLang="zh-CN" sz="1600" dirty="0"/>
              <a:t>n</a:t>
            </a:r>
            <a:r>
              <a:rPr lang="zh-CN" altLang="en-US" sz="1600" dirty="0"/>
              <a:t>行滚至屏幕顶部，不指定</a:t>
            </a:r>
            <a:r>
              <a:rPr lang="en-US" altLang="zh-CN" sz="1600" dirty="0"/>
              <a:t>n</a:t>
            </a:r>
            <a:r>
              <a:rPr lang="zh-CN" altLang="en-US" sz="1600" dirty="0"/>
              <a:t>时将当前行滚至屏幕顶部。 </a:t>
            </a:r>
            <a:endParaRPr lang="zh-CN" altLang="en-US" sz="1800" dirty="0"/>
          </a:p>
          <a:p>
            <a:pPr>
              <a:spcBef>
                <a:spcPts val="600"/>
              </a:spcBef>
            </a:pPr>
            <a:r>
              <a:rPr lang="zh-CN" altLang="en-US" sz="1800" dirty="0"/>
              <a:t>插入文本类命令 </a:t>
            </a:r>
            <a:br>
              <a:rPr lang="zh-CN" altLang="en-US" sz="1800" dirty="0"/>
            </a:br>
            <a:r>
              <a:rPr lang="en-US" altLang="zh-CN" sz="1600" dirty="0" err="1"/>
              <a:t>i</a:t>
            </a:r>
            <a:r>
              <a:rPr lang="en-US" altLang="zh-CN" sz="1600" dirty="0"/>
              <a:t> </a:t>
            </a:r>
            <a:r>
              <a:rPr lang="zh-CN" altLang="en-US" sz="1600" dirty="0"/>
              <a:t>：在光标前 </a:t>
            </a:r>
            <a:br>
              <a:rPr lang="zh-CN" altLang="en-US" sz="1600" dirty="0"/>
            </a:br>
            <a:r>
              <a:rPr lang="en-US" altLang="zh-CN" sz="1600" dirty="0"/>
              <a:t>I </a:t>
            </a:r>
            <a:r>
              <a:rPr lang="zh-CN" altLang="en-US" sz="1600" dirty="0"/>
              <a:t>：在当前行首 </a:t>
            </a:r>
            <a:br>
              <a:rPr lang="zh-CN" altLang="en-US" sz="1600" dirty="0"/>
            </a:br>
            <a:r>
              <a:rPr lang="en-US" altLang="zh-CN" sz="1600" dirty="0"/>
              <a:t>a</a:t>
            </a:r>
            <a:r>
              <a:rPr lang="zh-CN" altLang="en-US" sz="1600" dirty="0"/>
              <a:t>：光标后 </a:t>
            </a:r>
            <a:br>
              <a:rPr lang="zh-CN" altLang="en-US" sz="1600" dirty="0"/>
            </a:br>
            <a:r>
              <a:rPr lang="en-US" altLang="zh-CN" sz="1600" dirty="0"/>
              <a:t>A</a:t>
            </a:r>
            <a:r>
              <a:rPr lang="zh-CN" altLang="en-US" sz="1600" dirty="0"/>
              <a:t>：在当前行尾 </a:t>
            </a:r>
            <a:br>
              <a:rPr lang="zh-CN" altLang="en-US" sz="1600" dirty="0"/>
            </a:br>
            <a:r>
              <a:rPr lang="en-US" altLang="zh-CN" sz="1600" dirty="0"/>
              <a:t>o</a:t>
            </a:r>
            <a:r>
              <a:rPr lang="zh-CN" altLang="en-US" sz="1600" dirty="0"/>
              <a:t>：在当前行之下新开一行 </a:t>
            </a:r>
            <a:br>
              <a:rPr lang="zh-CN" altLang="en-US" sz="1600" dirty="0"/>
            </a:br>
            <a:r>
              <a:rPr lang="en-US" altLang="zh-CN" sz="1600" dirty="0"/>
              <a:t>O</a:t>
            </a:r>
            <a:r>
              <a:rPr lang="zh-CN" altLang="en-US" sz="1600" dirty="0"/>
              <a:t>：在当前行之上新开一行 </a:t>
            </a:r>
            <a:br>
              <a:rPr lang="zh-CN" altLang="en-US" sz="1600" dirty="0"/>
            </a:br>
            <a:r>
              <a:rPr lang="en-US" altLang="zh-CN" sz="1600" dirty="0"/>
              <a:t>r</a:t>
            </a:r>
            <a:r>
              <a:rPr lang="zh-CN" altLang="en-US" sz="1600" dirty="0"/>
              <a:t>：替换当前字符 </a:t>
            </a:r>
            <a:br>
              <a:rPr lang="zh-CN" altLang="en-US" sz="1600" dirty="0"/>
            </a:br>
            <a:r>
              <a:rPr lang="en-US" altLang="zh-CN" sz="1600" dirty="0"/>
              <a:t>R</a:t>
            </a:r>
            <a:r>
              <a:rPr lang="zh-CN" altLang="en-US" sz="1600" dirty="0"/>
              <a:t>：替换当前字符及其后的字符，直至按</a:t>
            </a:r>
            <a:r>
              <a:rPr lang="en-US" altLang="zh-CN" sz="1600" dirty="0"/>
              <a:t>ESC</a:t>
            </a:r>
            <a:r>
              <a:rPr lang="zh-CN" altLang="en-US" sz="1600" dirty="0"/>
              <a:t>键 </a:t>
            </a:r>
            <a:br>
              <a:rPr lang="zh-CN" altLang="en-US" sz="1600" dirty="0"/>
            </a:br>
            <a:r>
              <a:rPr lang="en-US" altLang="zh-CN" sz="1600" dirty="0"/>
              <a:t>s</a:t>
            </a:r>
            <a:r>
              <a:rPr lang="zh-CN" altLang="en-US" sz="1600" dirty="0"/>
              <a:t>：从当前光标位置处开始，以输入的文本替代指定数目的字符 </a:t>
            </a:r>
            <a:br>
              <a:rPr lang="zh-CN" altLang="en-US" sz="1600" dirty="0"/>
            </a:br>
            <a:r>
              <a:rPr lang="en-US" altLang="zh-CN" sz="1600" dirty="0"/>
              <a:t>S</a:t>
            </a:r>
            <a:r>
              <a:rPr lang="zh-CN" altLang="en-US" sz="1600" dirty="0"/>
              <a:t>：删除指定数目的行，并以所输入文本代替之 </a:t>
            </a:r>
            <a:br>
              <a:rPr lang="zh-CN" altLang="en-US" sz="1600" dirty="0"/>
            </a:br>
            <a:r>
              <a:rPr lang="en-US" altLang="zh-CN" sz="1600" dirty="0" err="1"/>
              <a:t>ncw</a:t>
            </a:r>
            <a:r>
              <a:rPr lang="zh-CN" altLang="en-US" sz="1600" dirty="0"/>
              <a:t>或</a:t>
            </a:r>
            <a:r>
              <a:rPr lang="en-US" altLang="zh-CN" sz="1600" dirty="0" err="1"/>
              <a:t>nCW</a:t>
            </a:r>
            <a:r>
              <a:rPr lang="zh-CN" altLang="en-US" sz="1600" dirty="0"/>
              <a:t>：修改指定数目的字 </a:t>
            </a:r>
            <a:br>
              <a:rPr lang="zh-CN" altLang="en-US" sz="1600" dirty="0"/>
            </a:br>
            <a:r>
              <a:rPr lang="en-US" altLang="zh-CN" sz="1600" dirty="0" err="1"/>
              <a:t>nCC</a:t>
            </a:r>
            <a:r>
              <a:rPr lang="zh-CN" altLang="en-US" sz="1600" dirty="0"/>
              <a:t>：修改指定数目的行 </a:t>
            </a:r>
          </a:p>
          <a:p>
            <a:endParaRPr lang="zh-CN" altLang="en-US" sz="1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3600" dirty="0">
                <a:latin typeface="+mj-ea"/>
              </a:rPr>
              <a:t>vi</a:t>
            </a:r>
            <a:r>
              <a:rPr lang="zh-CN" altLang="en-US" sz="3600" dirty="0">
                <a:latin typeface="+mj-ea"/>
              </a:rPr>
              <a:t>命令详解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81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9490" y="2348850"/>
            <a:ext cx="7160935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ea"/>
              <a:buAutoNum type="ea1JpnChsDbPeriod"/>
            </a:pPr>
            <a:r>
              <a:rPr lang="zh-CN" altLang="zh-CN" sz="3200" dirty="0">
                <a:latin typeface="微软雅黑" pitchFamily="34" charset="-122"/>
                <a:ea typeface="微软雅黑" pitchFamily="34" charset="-122"/>
              </a:rPr>
              <a:t>学校搭建高性能计算集群系统介绍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57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800" dirty="0"/>
              <a:t>vi</a:t>
            </a:r>
            <a:r>
              <a:rPr lang="zh-CN" altLang="en-US" sz="1800" dirty="0"/>
              <a:t>常用操作命令 </a:t>
            </a:r>
            <a:br>
              <a:rPr lang="zh-CN" altLang="en-US" sz="18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n1,n2 co n3</a:t>
            </a:r>
            <a:r>
              <a:rPr lang="zh-CN" altLang="en-US" sz="1600" dirty="0"/>
              <a:t>：将</a:t>
            </a:r>
            <a:r>
              <a:rPr lang="en-US" altLang="zh-CN" sz="1600" dirty="0"/>
              <a:t>n1</a:t>
            </a:r>
            <a:r>
              <a:rPr lang="zh-CN" altLang="en-US" sz="1600" dirty="0"/>
              <a:t>行到</a:t>
            </a:r>
            <a:r>
              <a:rPr lang="en-US" altLang="zh-CN" sz="1600" dirty="0"/>
              <a:t>n2</a:t>
            </a:r>
            <a:r>
              <a:rPr lang="zh-CN" altLang="en-US" sz="1600" dirty="0"/>
              <a:t>行之间的内容拷贝到第</a:t>
            </a:r>
            <a:r>
              <a:rPr lang="en-US" altLang="zh-CN" sz="1600" dirty="0"/>
              <a:t>n3</a:t>
            </a:r>
            <a:r>
              <a:rPr lang="zh-CN" altLang="en-US" sz="1600" dirty="0"/>
              <a:t>行下 </a:t>
            </a:r>
            <a:br>
              <a:rPr lang="zh-CN" altLang="en-US" sz="16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n1,n2 m n3</a:t>
            </a:r>
            <a:r>
              <a:rPr lang="zh-CN" altLang="en-US" sz="1600" dirty="0"/>
              <a:t>：将</a:t>
            </a:r>
            <a:r>
              <a:rPr lang="en-US" altLang="zh-CN" sz="1600" dirty="0"/>
              <a:t>n1</a:t>
            </a:r>
            <a:r>
              <a:rPr lang="zh-CN" altLang="en-US" sz="1600" dirty="0"/>
              <a:t>行到</a:t>
            </a:r>
            <a:r>
              <a:rPr lang="en-US" altLang="zh-CN" sz="1600" dirty="0"/>
              <a:t>n2</a:t>
            </a:r>
            <a:r>
              <a:rPr lang="zh-CN" altLang="en-US" sz="1600" dirty="0"/>
              <a:t>行之间的内容移至到第</a:t>
            </a:r>
            <a:r>
              <a:rPr lang="en-US" altLang="zh-CN" sz="1600" dirty="0"/>
              <a:t>n3</a:t>
            </a:r>
            <a:r>
              <a:rPr lang="zh-CN" altLang="en-US" sz="1600" dirty="0"/>
              <a:t>行下 </a:t>
            </a:r>
            <a:br>
              <a:rPr lang="zh-CN" altLang="en-US" sz="16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n1,n2 d </a:t>
            </a:r>
            <a:r>
              <a:rPr lang="zh-CN" altLang="en-US" sz="1600" dirty="0"/>
              <a:t>：将</a:t>
            </a:r>
            <a:r>
              <a:rPr lang="en-US" altLang="zh-CN" sz="1600" dirty="0"/>
              <a:t>n1</a:t>
            </a:r>
            <a:r>
              <a:rPr lang="zh-CN" altLang="en-US" sz="1600" dirty="0"/>
              <a:t>行到</a:t>
            </a:r>
            <a:r>
              <a:rPr lang="en-US" altLang="zh-CN" sz="1600" dirty="0"/>
              <a:t>n2</a:t>
            </a:r>
            <a:r>
              <a:rPr lang="zh-CN" altLang="en-US" sz="1600" dirty="0"/>
              <a:t>行之间的内容删除 </a:t>
            </a:r>
            <a:br>
              <a:rPr lang="zh-CN" altLang="en-US" sz="16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w </a:t>
            </a:r>
            <a:r>
              <a:rPr lang="zh-CN" altLang="en-US" sz="1600" dirty="0"/>
              <a:t>：保存当前文件 </a:t>
            </a:r>
            <a:br>
              <a:rPr lang="zh-CN" altLang="en-US" sz="16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e filename</a:t>
            </a:r>
            <a:r>
              <a:rPr lang="zh-CN" altLang="en-US" sz="1600" dirty="0"/>
              <a:t>：打开文件</a:t>
            </a:r>
            <a:r>
              <a:rPr lang="en-US" altLang="zh-CN" sz="1600" dirty="0"/>
              <a:t>filename</a:t>
            </a:r>
            <a:r>
              <a:rPr lang="zh-CN" altLang="en-US" sz="1600" dirty="0"/>
              <a:t>进行编辑 </a:t>
            </a:r>
            <a:br>
              <a:rPr lang="zh-CN" altLang="en-US" sz="16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x</a:t>
            </a:r>
            <a:r>
              <a:rPr lang="zh-CN" altLang="en-US" sz="1600" dirty="0"/>
              <a:t>：保存当前文件并退出 </a:t>
            </a:r>
            <a:br>
              <a:rPr lang="zh-CN" altLang="en-US" sz="16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q</a:t>
            </a:r>
            <a:r>
              <a:rPr lang="zh-CN" altLang="en-US" sz="1600" dirty="0"/>
              <a:t>：退出</a:t>
            </a:r>
            <a:r>
              <a:rPr lang="en-US" altLang="zh-CN" sz="1600" dirty="0"/>
              <a:t>vi </a:t>
            </a:r>
            <a:br>
              <a:rPr lang="en-US" altLang="zh-CN" sz="16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q!</a:t>
            </a:r>
            <a:r>
              <a:rPr lang="zh-CN" altLang="en-US" sz="1600" dirty="0"/>
              <a:t>：不保存文件并退出</a:t>
            </a:r>
            <a:r>
              <a:rPr lang="en-US" altLang="zh-CN" sz="1600" dirty="0"/>
              <a:t>vi </a:t>
            </a:r>
            <a:br>
              <a:rPr lang="en-US" altLang="zh-CN" sz="16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!command</a:t>
            </a:r>
            <a:r>
              <a:rPr lang="zh-CN" altLang="en-US" sz="1600" dirty="0"/>
              <a:t>：执行</a:t>
            </a:r>
            <a:r>
              <a:rPr lang="en-US" altLang="zh-CN" sz="1600" dirty="0"/>
              <a:t>shell</a:t>
            </a:r>
            <a:r>
              <a:rPr lang="zh-CN" altLang="en-US" sz="1600" dirty="0"/>
              <a:t>命令</a:t>
            </a:r>
            <a:r>
              <a:rPr lang="en-US" altLang="zh-CN" sz="1600" dirty="0"/>
              <a:t>command </a:t>
            </a:r>
            <a:br>
              <a:rPr lang="en-US" altLang="zh-CN" sz="1600" dirty="0"/>
            </a:br>
            <a:r>
              <a:rPr lang="zh-CN" altLang="en-US" sz="1600" dirty="0"/>
              <a:t>：</a:t>
            </a:r>
            <a:r>
              <a:rPr lang="en-US" altLang="zh-CN" sz="1600" dirty="0" err="1"/>
              <a:t>r!command</a:t>
            </a:r>
            <a:r>
              <a:rPr lang="zh-CN" altLang="en-US" sz="1600" dirty="0"/>
              <a:t>：将命令</a:t>
            </a:r>
            <a:r>
              <a:rPr lang="en-US" altLang="zh-CN" sz="1600" dirty="0"/>
              <a:t>command</a:t>
            </a:r>
            <a:r>
              <a:rPr lang="zh-CN" altLang="en-US" sz="1600" dirty="0"/>
              <a:t>的输出结果放到当前行</a:t>
            </a:r>
            <a:r>
              <a:rPr lang="en-US" altLang="zh-CN" sz="1200" dirty="0"/>
              <a:t/>
            </a:r>
            <a:br>
              <a:rPr lang="en-US" altLang="zh-CN" sz="1200" dirty="0"/>
            </a:br>
            <a:r>
              <a:rPr lang="zh-CN" altLang="en-US" sz="1600" dirty="0"/>
              <a:t>：</a:t>
            </a:r>
            <a:r>
              <a:rPr lang="en-US" altLang="zh-CN" sz="1600" dirty="0"/>
              <a:t>n1,n2 </a:t>
            </a:r>
            <a:r>
              <a:rPr lang="en-US" altLang="zh-CN" sz="1600" dirty="0" err="1"/>
              <a:t>w!command</a:t>
            </a:r>
            <a:r>
              <a:rPr lang="zh-CN" altLang="en-US" sz="1600" dirty="0"/>
              <a:t>：将文件中</a:t>
            </a:r>
            <a:r>
              <a:rPr lang="en-US" altLang="zh-CN" sz="1600" dirty="0"/>
              <a:t>n1</a:t>
            </a:r>
            <a:r>
              <a:rPr lang="zh-CN" altLang="en-US" sz="1600" dirty="0"/>
              <a:t>行至</a:t>
            </a:r>
            <a:r>
              <a:rPr lang="en-US" altLang="zh-CN" sz="1600" dirty="0"/>
              <a:t>n2</a:t>
            </a:r>
            <a:r>
              <a:rPr lang="zh-CN" altLang="en-US" sz="1600" dirty="0"/>
              <a:t>行的内容作为</a:t>
            </a:r>
            <a:r>
              <a:rPr lang="en-US" altLang="zh-CN" sz="1600" dirty="0"/>
              <a:t>command</a:t>
            </a:r>
            <a:r>
              <a:rPr lang="zh-CN" altLang="en-US" sz="1600" dirty="0"/>
              <a:t>的输入并执行；若不指定</a:t>
            </a:r>
            <a:r>
              <a:rPr lang="en-US" altLang="zh-CN" sz="1600" dirty="0"/>
              <a:t>n1</a:t>
            </a:r>
            <a:r>
              <a:rPr lang="zh-CN" altLang="en-US" sz="1600" dirty="0"/>
              <a:t>，</a:t>
            </a:r>
            <a:r>
              <a:rPr lang="en-US" altLang="zh-CN" sz="1600" dirty="0"/>
              <a:t>n2</a:t>
            </a:r>
            <a:r>
              <a:rPr lang="zh-CN" altLang="en-US" sz="1600" dirty="0"/>
              <a:t>，则表示将整个文件内容作为</a:t>
            </a:r>
            <a:r>
              <a:rPr lang="en-US" altLang="zh-CN" sz="1600" dirty="0"/>
              <a:t>command</a:t>
            </a:r>
            <a:r>
              <a:rPr lang="zh-CN" altLang="en-US" sz="1600" dirty="0"/>
              <a:t>的输入 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3600" dirty="0">
                <a:latin typeface="+mj-ea"/>
              </a:rPr>
              <a:t>vi</a:t>
            </a:r>
            <a:r>
              <a:rPr lang="zh-CN" altLang="en-US" sz="3600" dirty="0">
                <a:latin typeface="+mj-ea"/>
              </a:rPr>
              <a:t>命令详解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14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lnSpc>
                <a:spcPts val="2500"/>
              </a:lnSpc>
              <a:buAutoNum type="arabicPeriod"/>
            </a:pPr>
            <a:r>
              <a:rPr lang="zh-CN" altLang="en-US" sz="2000" dirty="0">
                <a:cs typeface="Times New Roman" charset="0"/>
              </a:rPr>
              <a:t>什么是环境变量？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1600" dirty="0">
                <a:cs typeface="Times New Roman" charset="0"/>
              </a:rPr>
              <a:t>Linux</a:t>
            </a:r>
            <a:r>
              <a:rPr lang="zh-CN" altLang="en-US" sz="1600" dirty="0">
                <a:cs typeface="Times New Roman" charset="0"/>
              </a:rPr>
              <a:t>是一个多用户的操作系统。多用户意味着每个用户登录系统后，都有自己专用的运行环境。而这个环境是由一组变量所定义</a:t>
            </a:r>
            <a:r>
              <a:rPr lang="en-US" altLang="zh-CN" sz="1600" dirty="0">
                <a:cs typeface="Times New Roman" charset="0"/>
              </a:rPr>
              <a:t>,</a:t>
            </a:r>
            <a:r>
              <a:rPr lang="zh-CN" altLang="en-US" sz="1600" dirty="0">
                <a:cs typeface="Times New Roman" charset="0"/>
              </a:rPr>
              <a:t>这组变量被称为环境变量。用户可以对自己的环境变量进行修改以达到对环境的要求。</a:t>
            </a:r>
          </a:p>
          <a:p>
            <a:pPr marL="457200" indent="-457200">
              <a:lnSpc>
                <a:spcPts val="2500"/>
              </a:lnSpc>
              <a:buAutoNum type="arabicPeriod"/>
            </a:pPr>
            <a:r>
              <a:rPr lang="zh-CN" altLang="en-US" sz="2000" dirty="0">
                <a:cs typeface="Times New Roman" charset="0"/>
              </a:rPr>
              <a:t>定制环境变量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zh-CN" altLang="en-US" sz="1600" dirty="0">
                <a:cs typeface="Times New Roman" charset="0"/>
              </a:rPr>
              <a:t>环境变量是和</a:t>
            </a:r>
            <a:r>
              <a:rPr lang="en-US" altLang="zh-CN" sz="1600" dirty="0">
                <a:cs typeface="Times New Roman" charset="0"/>
              </a:rPr>
              <a:t>Shell</a:t>
            </a:r>
            <a:r>
              <a:rPr lang="zh-CN" altLang="en-US" sz="1600" dirty="0">
                <a:cs typeface="Times New Roman" charset="0"/>
              </a:rPr>
              <a:t>紧密相关的，它是通过</a:t>
            </a:r>
            <a:r>
              <a:rPr lang="en-US" altLang="zh-CN" sz="1600" dirty="0">
                <a:cs typeface="Times New Roman" charset="0"/>
              </a:rPr>
              <a:t>Shell</a:t>
            </a:r>
            <a:r>
              <a:rPr lang="zh-CN" altLang="en-US" sz="1600" dirty="0">
                <a:cs typeface="Times New Roman" charset="0"/>
              </a:rPr>
              <a:t>命令来设置的。环境变量又可以被所有当前用户所运行的程序所使用。对于</a:t>
            </a:r>
            <a:r>
              <a:rPr lang="en-US" altLang="zh-CN" sz="1600" dirty="0">
                <a:cs typeface="Times New Roman" charset="0"/>
              </a:rPr>
              <a:t>bash</a:t>
            </a:r>
            <a:r>
              <a:rPr lang="zh-CN" altLang="en-US" sz="1600" dirty="0">
                <a:cs typeface="Times New Roman" charset="0"/>
              </a:rPr>
              <a:t>来说，可以通过变量名来访问相应的环境变量。</a:t>
            </a:r>
            <a:endParaRPr lang="en-US" altLang="zh-CN" sz="1600" dirty="0">
              <a:cs typeface="Times New Roman" charset="0"/>
            </a:endParaRPr>
          </a:p>
          <a:p>
            <a:pPr marL="457200" indent="-457200">
              <a:lnSpc>
                <a:spcPts val="2500"/>
              </a:lnSpc>
              <a:buAutoNum type="arabicPeriod"/>
            </a:pPr>
            <a:r>
              <a:rPr lang="zh-CN" altLang="en-US" sz="2000" dirty="0">
                <a:cs typeface="Times New Roman" charset="0"/>
              </a:rPr>
              <a:t>全局环境变量</a:t>
            </a:r>
            <a:r>
              <a:rPr lang="en-US" altLang="zh-CN" sz="2000" dirty="0">
                <a:cs typeface="Times New Roman" charset="0"/>
              </a:rPr>
              <a:t/>
            </a:r>
            <a:br>
              <a:rPr lang="en-US" altLang="zh-CN" sz="2000" dirty="0">
                <a:cs typeface="Times New Roman" charset="0"/>
              </a:rPr>
            </a:br>
            <a:r>
              <a:rPr lang="en-US" altLang="zh-CN" sz="1600" dirty="0">
                <a:cs typeface="Times New Roman" charset="0"/>
              </a:rPr>
              <a:t>/</a:t>
            </a:r>
            <a:r>
              <a:rPr lang="en-US" altLang="zh-CN" sz="1600" dirty="0" err="1">
                <a:cs typeface="Times New Roman" charset="0"/>
              </a:rPr>
              <a:t>etc</a:t>
            </a:r>
            <a:r>
              <a:rPr lang="en-US" altLang="zh-CN" sz="1600" dirty="0">
                <a:cs typeface="Times New Roman" charset="0"/>
              </a:rPr>
              <a:t>/profile</a:t>
            </a:r>
            <a:r>
              <a:rPr lang="zh-CN" altLang="en-US" sz="1600" dirty="0">
                <a:cs typeface="Times New Roman" charset="0"/>
              </a:rPr>
              <a:t>、</a:t>
            </a:r>
            <a:r>
              <a:rPr lang="en-US" altLang="zh-CN" sz="1600" dirty="0">
                <a:cs typeface="Times New Roman" charset="0"/>
              </a:rPr>
              <a:t>/etc/profile.d/*.sh</a:t>
            </a:r>
            <a:r>
              <a:rPr lang="zh-CN" altLang="en-US" sz="1600" dirty="0">
                <a:cs typeface="Times New Roman" charset="0"/>
              </a:rPr>
              <a:t>这些文件中设置的环境变量对所有用户都起作用，登录时自动生效，称为全局环境变量。全局环境变量可用来设定一些默认的应用环境，如指定编译器、</a:t>
            </a:r>
            <a:r>
              <a:rPr lang="en-US" altLang="zh-CN" sz="1600" dirty="0">
                <a:cs typeface="Times New Roman" charset="0"/>
              </a:rPr>
              <a:t>MPI</a:t>
            </a:r>
            <a:r>
              <a:rPr lang="zh-CN" altLang="en-US" sz="1600" dirty="0">
                <a:cs typeface="Times New Roman" charset="0"/>
              </a:rPr>
              <a:t>并行库等。</a:t>
            </a:r>
            <a:endParaRPr lang="en-US" altLang="zh-CN" sz="1600" dirty="0">
              <a:cs typeface="Times New Roman" charset="0"/>
            </a:endParaRPr>
          </a:p>
          <a:p>
            <a:pPr marL="457200" indent="-457200">
              <a:lnSpc>
                <a:spcPts val="2500"/>
              </a:lnSpc>
              <a:buAutoNum type="arabicPeriod"/>
            </a:pPr>
            <a:r>
              <a:rPr lang="zh-CN" altLang="en-US" sz="2000" dirty="0">
                <a:cs typeface="Times New Roman" charset="0"/>
              </a:rPr>
              <a:t>用户环境变量</a:t>
            </a:r>
            <a:r>
              <a:rPr lang="en-US" altLang="zh-CN" sz="1800" dirty="0">
                <a:cs typeface="Times New Roman" charset="0"/>
              </a:rPr>
              <a:t/>
            </a:r>
            <a:br>
              <a:rPr lang="en-US" altLang="zh-CN" sz="1800" dirty="0">
                <a:cs typeface="Times New Roman" charset="0"/>
              </a:rPr>
            </a:br>
            <a:r>
              <a:rPr lang="zh-CN" altLang="en-US" sz="1600" dirty="0">
                <a:cs typeface="Times New Roman" charset="0"/>
              </a:rPr>
              <a:t>安装一个应用程序后，相关的环境参数尽量不要加入的全局环境变量，避免版本冲突。</a:t>
            </a:r>
            <a:r>
              <a:rPr lang="en-US" altLang="zh-CN" sz="1600" dirty="0">
                <a:cs typeface="Times New Roman" charset="0"/>
              </a:rPr>
              <a:t/>
            </a:r>
            <a:br>
              <a:rPr lang="en-US" altLang="zh-CN" sz="1600" dirty="0">
                <a:cs typeface="Times New Roman" charset="0"/>
              </a:rPr>
            </a:br>
            <a:r>
              <a:rPr lang="zh-CN" altLang="en-US" sz="1600" dirty="0">
                <a:cs typeface="Times New Roman" charset="0"/>
              </a:rPr>
              <a:t>可在</a:t>
            </a:r>
            <a:r>
              <a:rPr lang="en-US" altLang="zh-CN" sz="1600" dirty="0">
                <a:cs typeface="Times New Roman" charset="0"/>
              </a:rPr>
              <a:t>/public/software/</a:t>
            </a:r>
            <a:r>
              <a:rPr lang="en-US" altLang="zh-CN" sz="1600" dirty="0" err="1">
                <a:cs typeface="Times New Roman" charset="0"/>
              </a:rPr>
              <a:t>profile.d</a:t>
            </a:r>
            <a:r>
              <a:rPr lang="en-US" altLang="zh-CN" sz="1600" dirty="0">
                <a:cs typeface="Times New Roman" charset="0"/>
              </a:rPr>
              <a:t>/</a:t>
            </a:r>
            <a:r>
              <a:rPr lang="zh-CN" altLang="en-US" sz="1600" dirty="0">
                <a:cs typeface="Times New Roman" charset="0"/>
              </a:rPr>
              <a:t>目录下创建相应的</a:t>
            </a:r>
            <a:r>
              <a:rPr lang="en-US" altLang="zh-CN" sz="1600" dirty="0" err="1">
                <a:cs typeface="Times New Roman" charset="0"/>
              </a:rPr>
              <a:t>env</a:t>
            </a:r>
            <a:r>
              <a:rPr lang="zh-CN" altLang="en-US" sz="1600" dirty="0">
                <a:cs typeface="Times New Roman" charset="0"/>
              </a:rPr>
              <a:t>文件，让用户在</a:t>
            </a:r>
            <a:r>
              <a:rPr lang="en-US" altLang="zh-CN" sz="1600" dirty="0">
                <a:cs typeface="Times New Roman" charset="0"/>
              </a:rPr>
              <a:t>~/.</a:t>
            </a:r>
            <a:r>
              <a:rPr lang="en-US" altLang="zh-CN" sz="1600" dirty="0" err="1">
                <a:cs typeface="Times New Roman" charset="0"/>
              </a:rPr>
              <a:t>bashrc</a:t>
            </a:r>
            <a:r>
              <a:rPr lang="en-US" altLang="zh-CN" sz="1600" dirty="0">
                <a:cs typeface="Times New Roman" charset="0"/>
              </a:rPr>
              <a:t> </a:t>
            </a:r>
            <a:r>
              <a:rPr lang="zh-CN" altLang="en-US" sz="1600" dirty="0">
                <a:cs typeface="Times New Roman" charset="0"/>
              </a:rPr>
              <a:t>或</a:t>
            </a:r>
            <a:r>
              <a:rPr lang="en-US" altLang="zh-CN" sz="1600" dirty="0">
                <a:cs typeface="Times New Roman" charset="0"/>
              </a:rPr>
              <a:t>PBS</a:t>
            </a:r>
            <a:r>
              <a:rPr lang="zh-CN" altLang="en-US" sz="1600" dirty="0">
                <a:cs typeface="Times New Roman" charset="0"/>
              </a:rPr>
              <a:t>脚本中自由选择</a:t>
            </a:r>
            <a:r>
              <a:rPr lang="en-US" altLang="zh-CN" sz="1600" dirty="0">
                <a:cs typeface="Times New Roman" charset="0"/>
              </a:rPr>
              <a:t>source</a:t>
            </a:r>
            <a:r>
              <a:rPr lang="zh-CN" altLang="en-US" sz="1600" dirty="0">
                <a:cs typeface="Times New Roman" charset="0"/>
              </a:rPr>
              <a:t>。</a:t>
            </a:r>
            <a:endParaRPr lang="en-US" altLang="zh-CN" sz="2000" dirty="0">
              <a:cs typeface="Times New Roman" charset="0"/>
            </a:endParaRPr>
          </a:p>
          <a:p>
            <a:endParaRPr lang="zh-CN" altLang="en-US" sz="1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595959"/>
                </a:solidFill>
                <a:cs typeface="Times New Roman" charset="0"/>
              </a:rPr>
              <a:t>Linux</a:t>
            </a:r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的环境变量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11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490" y="2348850"/>
            <a:ext cx="5519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1200"/>
              </a:spcBef>
              <a:buFont typeface="+mj-ea"/>
              <a:buAutoNum type="ea1JpnChsDbPeriod" startAt="3"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曙光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高性能集群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介绍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>
                <a:cs typeface="Times New Roman" charset="0"/>
              </a:rPr>
              <a:t>集群系统是利用高性能通信网络将一组计算机（节点）按某种结构连接起来，在并行化设计及可视化人机交互集成开发环境支持下，统一调度、协调处理，实现高效并行处理的系统</a:t>
            </a:r>
          </a:p>
          <a:p>
            <a:pPr>
              <a:spcBef>
                <a:spcPts val="1200"/>
              </a:spcBef>
            </a:pPr>
            <a:r>
              <a:rPr lang="zh-CN" altLang="en-US" dirty="0">
                <a:cs typeface="Times New Roman" charset="0"/>
              </a:rPr>
              <a:t>所有计算机节点一起工作如同一个单一集成的系统资源，实现单一系统映像（</a:t>
            </a:r>
            <a:r>
              <a:rPr lang="en-US" altLang="zh-CN" dirty="0">
                <a:cs typeface="Times New Roman" charset="0"/>
              </a:rPr>
              <a:t>SSI</a:t>
            </a:r>
            <a:r>
              <a:rPr lang="zh-CN" altLang="en-US" dirty="0">
                <a:cs typeface="Times New Roman" charset="0"/>
              </a:rPr>
              <a:t>）</a:t>
            </a:r>
          </a:p>
          <a:p>
            <a:pPr>
              <a:spcBef>
                <a:spcPts val="1200"/>
              </a:spcBef>
            </a:pPr>
            <a:r>
              <a:rPr lang="zh-CN" altLang="en-US" dirty="0">
                <a:cs typeface="Times New Roman" charset="0"/>
              </a:rPr>
              <a:t>集群是目前高性能计算机三大体系结构之一，是目前最主流的和最有生命力的体系结构</a:t>
            </a:r>
          </a:p>
          <a:p>
            <a:pPr>
              <a:spcBef>
                <a:spcPts val="1200"/>
              </a:spcBef>
            </a:pPr>
            <a:r>
              <a:rPr lang="zh-CN" altLang="en-US" dirty="0">
                <a:cs typeface="Times New Roman" charset="0"/>
              </a:rPr>
              <a:t>集群是目前性能价格比最高的高性能计算机体系结构</a:t>
            </a:r>
          </a:p>
          <a:p>
            <a:pPr>
              <a:spcBef>
                <a:spcPts val="1200"/>
              </a:spcBef>
            </a:pPr>
            <a:r>
              <a:rPr lang="zh-CN" altLang="en-US" dirty="0">
                <a:cs typeface="Times New Roman" charset="0"/>
              </a:rPr>
              <a:t>集群特点：容易实现、容易维护、较好用的高性能计算机</a:t>
            </a:r>
          </a:p>
          <a:p>
            <a:pPr marL="0" indent="0">
              <a:spcBef>
                <a:spcPts val="1200"/>
              </a:spcBef>
              <a:buNone/>
            </a:pPr>
            <a:endParaRPr lang="zh-CN" altLang="en-US" dirty="0">
              <a:cs typeface="Times New Roman" charset="0"/>
            </a:endParaRP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什么是集群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93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曙光集群</a:t>
            </a:r>
          </a:p>
          <a:p>
            <a:endParaRPr lang="zh-CN" altLang="en-US" dirty="0"/>
          </a:p>
        </p:txBody>
      </p:sp>
      <p:sp>
        <p:nvSpPr>
          <p:cNvPr id="4" name="文本框"/>
          <p:cNvSpPr txBox="1">
            <a:spLocks/>
          </p:cNvSpPr>
          <p:nvPr/>
        </p:nvSpPr>
        <p:spPr>
          <a:xfrm>
            <a:off x="467544" y="3645024"/>
            <a:ext cx="8208912" cy="2808311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曙光集群是使用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Infiniband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、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Myrinet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等高速网络或者千兆网络节点机网络连接，进行高性能并行计算；</a:t>
            </a:r>
          </a:p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使用千兆网络连接，进行网络管理监控；</a:t>
            </a:r>
          </a:p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一个节点就是一台机器，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N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台机器通过连接高速网、安装系统（系统的一致性，即系统配置必须一致）、调试并行环境、安装应用软件来进行计算；</a:t>
            </a:r>
            <a:endParaRPr lang="zh-CN" altLang="en-US" sz="2400">
              <a:latin typeface="微软雅黑" pitchFamily="34" charset="-122"/>
              <a:ea typeface="微软雅黑" pitchFamily="34" charset="-122"/>
              <a:cs typeface="Times New Roman" charset="0"/>
            </a:endParaRPr>
          </a:p>
        </p:txBody>
      </p:sp>
      <p:pic>
        <p:nvPicPr>
          <p:cNvPr id="5" name="图片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88" y="1124744"/>
            <a:ext cx="8435975" cy="2143124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8364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曙光集群</a:t>
            </a:r>
          </a:p>
          <a:p>
            <a:endParaRPr lang="zh-CN" altLang="en-US" dirty="0"/>
          </a:p>
        </p:txBody>
      </p:sp>
      <p:sp>
        <p:nvSpPr>
          <p:cNvPr id="4" name="文本框"/>
          <p:cNvSpPr txBox="1">
            <a:spLocks/>
          </p:cNvSpPr>
          <p:nvPr/>
        </p:nvSpPr>
        <p:spPr>
          <a:xfrm>
            <a:off x="467544" y="4581128"/>
            <a:ext cx="8208912" cy="1728192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曙光集群可扩展性强，如果现有的计算资源无法满足需要，可以根据实际需求，动态增加计算节点；</a:t>
            </a:r>
          </a:p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曙光集群的易管理性：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GridView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、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CloudView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  <a:cs typeface="Times New Roman" charset="0"/>
              </a:rPr>
              <a:t>等监控管理软件，协助管理集群系统；</a:t>
            </a:r>
            <a:endParaRPr lang="zh-CN" altLang="en-US" sz="2400">
              <a:latin typeface="微软雅黑" pitchFamily="34" charset="-122"/>
              <a:ea typeface="微软雅黑" pitchFamily="34" charset="-122"/>
              <a:cs typeface="Times New Roman" charset="0"/>
            </a:endParaRPr>
          </a:p>
        </p:txBody>
      </p:sp>
      <p:pic>
        <p:nvPicPr>
          <p:cNvPr id="5" name="图片" descr="星云整体左视图（无字体）"/>
          <p:cNvPicPr>
            <a:picLocks noChangeAspect="1"/>
          </p:cNvPicPr>
          <p:nvPr/>
        </p:nvPicPr>
        <p:blipFill>
          <a:blip r:embed="rId2" cstate="print">
            <a:lum/>
          </a:blip>
          <a:srcRect t="27800" b="14483"/>
          <a:stretch>
            <a:fillRect/>
          </a:stretch>
        </p:blipFill>
        <p:spPr>
          <a:xfrm>
            <a:off x="1198198" y="1268759"/>
            <a:ext cx="6792912" cy="2941164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1378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z="2800" dirty="0">
                <a:cs typeface="Times New Roman" charset="0"/>
              </a:rPr>
              <a:t>曙光集群硬件系统的基本架构</a:t>
            </a:r>
          </a:p>
          <a:p>
            <a:pPr lvl="1"/>
            <a:r>
              <a:rPr lang="zh-CN" altLang="en-US" sz="2400" dirty="0">
                <a:cs typeface="Times New Roman" charset="0"/>
              </a:rPr>
              <a:t>基于节点的集群</a:t>
            </a:r>
          </a:p>
          <a:p>
            <a:pPr lvl="2"/>
            <a:r>
              <a:rPr lang="en-US" altLang="zh-CN" sz="2400" dirty="0">
                <a:cs typeface="Times New Roman" charset="0"/>
              </a:rPr>
              <a:t>CPU</a:t>
            </a:r>
            <a:r>
              <a:rPr lang="zh-CN" altLang="en-US" sz="2400" dirty="0">
                <a:cs typeface="Times New Roman" charset="0"/>
              </a:rPr>
              <a:t>：</a:t>
            </a:r>
            <a:r>
              <a:rPr lang="en-US" altLang="zh-CN" sz="2400" dirty="0">
                <a:cs typeface="Times New Roman" charset="0"/>
              </a:rPr>
              <a:t>AMD </a:t>
            </a:r>
            <a:r>
              <a:rPr lang="zh-CN" altLang="en-US" sz="2400" dirty="0">
                <a:cs typeface="Times New Roman" charset="0"/>
              </a:rPr>
              <a:t>系列</a:t>
            </a:r>
            <a:r>
              <a:rPr lang="en-US" altLang="zh-CN" sz="2400" dirty="0">
                <a:cs typeface="Times New Roman" charset="0"/>
              </a:rPr>
              <a:t>Opteron</a:t>
            </a:r>
            <a:r>
              <a:rPr lang="zh-CN" altLang="en-US" sz="2400" dirty="0">
                <a:cs typeface="Times New Roman" charset="0"/>
              </a:rPr>
              <a:t>、</a:t>
            </a:r>
            <a:r>
              <a:rPr lang="en-US" altLang="zh-CN" sz="2400" dirty="0">
                <a:cs typeface="Times New Roman" charset="0"/>
              </a:rPr>
              <a:t>Intel</a:t>
            </a:r>
            <a:r>
              <a:rPr lang="zh-CN" altLang="en-US" sz="2400" dirty="0">
                <a:cs typeface="Times New Roman" charset="0"/>
              </a:rPr>
              <a:t>系列</a:t>
            </a:r>
            <a:r>
              <a:rPr lang="en-US" altLang="zh-CN" sz="2400" dirty="0">
                <a:cs typeface="Times New Roman" charset="0"/>
              </a:rPr>
              <a:t>Xeon</a:t>
            </a:r>
          </a:p>
          <a:p>
            <a:pPr lvl="2"/>
            <a:r>
              <a:rPr lang="zh-CN" altLang="en-US" sz="2400" dirty="0">
                <a:cs typeface="Times New Roman" charset="0"/>
              </a:rPr>
              <a:t>高中低端产品： 八路、四路、双路、单路</a:t>
            </a:r>
          </a:p>
          <a:p>
            <a:pPr lvl="1"/>
            <a:r>
              <a:rPr lang="zh-CN" altLang="en-US" sz="2400" dirty="0">
                <a:cs typeface="Times New Roman" charset="0"/>
              </a:rPr>
              <a:t>外围设备：</a:t>
            </a:r>
          </a:p>
          <a:p>
            <a:pPr lvl="2"/>
            <a:r>
              <a:rPr lang="zh-CN" altLang="en-US" sz="2400" dirty="0">
                <a:cs typeface="Times New Roman" charset="0"/>
              </a:rPr>
              <a:t>机柜系统</a:t>
            </a:r>
          </a:p>
          <a:p>
            <a:pPr lvl="2"/>
            <a:r>
              <a:rPr lang="zh-CN" altLang="en-US" sz="2400" dirty="0">
                <a:cs typeface="Times New Roman" charset="0"/>
              </a:rPr>
              <a:t>网络系统</a:t>
            </a:r>
          </a:p>
          <a:p>
            <a:pPr lvl="2"/>
            <a:r>
              <a:rPr lang="zh-CN" altLang="en-US" sz="2400" dirty="0">
                <a:cs typeface="Times New Roman" charset="0"/>
              </a:rPr>
              <a:t>集群监控系统</a:t>
            </a:r>
          </a:p>
          <a:p>
            <a:pPr lvl="2"/>
            <a:r>
              <a:rPr lang="zh-CN" altLang="en-US" sz="2400" dirty="0">
                <a:cs typeface="Times New Roman" charset="0"/>
              </a:rPr>
              <a:t>集群管理系统</a:t>
            </a:r>
          </a:p>
          <a:p>
            <a:pPr lvl="2"/>
            <a:r>
              <a:rPr lang="zh-CN" altLang="en-US" sz="2400" dirty="0">
                <a:cs typeface="Times New Roman" charset="0"/>
              </a:rPr>
              <a:t>视频管理系统</a:t>
            </a:r>
          </a:p>
          <a:p>
            <a:endParaRPr lang="zh-CN" altLang="en-US" sz="2800" dirty="0">
              <a:cs typeface="Times New Roman" charset="0"/>
            </a:endParaRP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集群系统的硬件组成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64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集群系统的体系结构</a:t>
            </a:r>
          </a:p>
          <a:p>
            <a:endParaRPr lang="zh-CN" altLang="en-US" dirty="0"/>
          </a:p>
        </p:txBody>
      </p:sp>
      <p:pic>
        <p:nvPicPr>
          <p:cNvPr id="4" name="图片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1187" y="1196975"/>
            <a:ext cx="7991474" cy="4637088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3399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集群系统的物理架构</a:t>
            </a:r>
          </a:p>
          <a:p>
            <a:endParaRPr lang="zh-CN" altLang="en-US" dirty="0"/>
          </a:p>
        </p:txBody>
      </p:sp>
      <p:pic>
        <p:nvPicPr>
          <p:cNvPr id="4" name="图片" descr="Cluster-Arch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4410" y="1196752"/>
            <a:ext cx="7920037" cy="475932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1711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曙光集群的计算系统</a:t>
            </a:r>
          </a:p>
          <a:p>
            <a:endParaRPr lang="zh-CN" altLang="en-US" dirty="0"/>
          </a:p>
        </p:txBody>
      </p:sp>
      <p:sp>
        <p:nvSpPr>
          <p:cNvPr id="4" name="矩形"/>
          <p:cNvSpPr>
            <a:spLocks/>
          </p:cNvSpPr>
          <p:nvPr/>
        </p:nvSpPr>
        <p:spPr>
          <a:xfrm>
            <a:off x="3707904" y="2636912"/>
            <a:ext cx="1656184" cy="1728191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计算系统</a:t>
            </a:r>
            <a:endParaRPr lang="en-US" altLang="zh-CN" sz="3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矩形"/>
          <p:cNvSpPr>
            <a:spLocks/>
          </p:cNvSpPr>
          <p:nvPr/>
        </p:nvSpPr>
        <p:spPr>
          <a:xfrm>
            <a:off x="912813" y="4657727"/>
            <a:ext cx="1650999" cy="396874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内容</a:t>
            </a:r>
          </a:p>
        </p:txBody>
      </p:sp>
      <p:sp>
        <p:nvSpPr>
          <p:cNvPr id="6" name="圆角矩形"/>
          <p:cNvSpPr>
            <a:spLocks/>
          </p:cNvSpPr>
          <p:nvPr/>
        </p:nvSpPr>
        <p:spPr>
          <a:xfrm>
            <a:off x="412746" y="1178472"/>
            <a:ext cx="2571779" cy="2357454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cmpd="sng">
            <a:noFill/>
            <a:prstDash val="solid"/>
            <a:miter/>
          </a:ln>
        </p:spPr>
      </p:sp>
      <p:sp>
        <p:nvSpPr>
          <p:cNvPr id="7" name="圆角矩形"/>
          <p:cNvSpPr>
            <a:spLocks/>
          </p:cNvSpPr>
          <p:nvPr/>
        </p:nvSpPr>
        <p:spPr>
          <a:xfrm>
            <a:off x="495326" y="1821415"/>
            <a:ext cx="2408238" cy="1601258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9525" cmpd="sng">
            <a:noFill/>
            <a:prstDash val="solid"/>
            <a:miter/>
          </a:ln>
          <a:effectLst>
            <a:prstShdw prst="shdw18" dist="17960" dir="13500000">
              <a:srgbClr val="989898">
                <a:alpha val="100000"/>
              </a:srgbClr>
            </a:prstShdw>
          </a:effectLst>
        </p:spPr>
      </p:sp>
      <p:sp>
        <p:nvSpPr>
          <p:cNvPr id="8" name="矩形"/>
          <p:cNvSpPr>
            <a:spLocks/>
          </p:cNvSpPr>
          <p:nvPr/>
        </p:nvSpPr>
        <p:spPr>
          <a:xfrm>
            <a:off x="1120800" y="1340768"/>
            <a:ext cx="1218952" cy="39687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计算节点</a:t>
            </a:r>
          </a:p>
        </p:txBody>
      </p:sp>
      <p:sp>
        <p:nvSpPr>
          <p:cNvPr id="9" name="矩形"/>
          <p:cNvSpPr>
            <a:spLocks/>
          </p:cNvSpPr>
          <p:nvPr/>
        </p:nvSpPr>
        <p:spPr>
          <a:xfrm>
            <a:off x="536601" y="1958019"/>
            <a:ext cx="2316163" cy="1323439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一般为双路或四路刀片或机架式服务器，为计算系统的主力。</a:t>
            </a:r>
            <a:endParaRPr lang="en-US" altLang="zh-CN" sz="20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圆角矩形"/>
          <p:cNvSpPr>
            <a:spLocks/>
          </p:cNvSpPr>
          <p:nvPr/>
        </p:nvSpPr>
        <p:spPr>
          <a:xfrm>
            <a:off x="6300192" y="1392785"/>
            <a:ext cx="2543175" cy="3286148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cmpd="sng">
            <a:noFill/>
            <a:prstDash val="solid"/>
            <a:miter/>
          </a:ln>
        </p:spPr>
      </p:sp>
      <p:sp>
        <p:nvSpPr>
          <p:cNvPr id="11" name="圆角矩形"/>
          <p:cNvSpPr>
            <a:spLocks/>
          </p:cNvSpPr>
          <p:nvPr/>
        </p:nvSpPr>
        <p:spPr>
          <a:xfrm>
            <a:off x="6354167" y="1964290"/>
            <a:ext cx="2408238" cy="2571767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9525" cmpd="sng">
            <a:noFill/>
            <a:prstDash val="solid"/>
            <a:miter/>
          </a:ln>
          <a:effectLst>
            <a:prstShdw prst="shdw18" dist="17960" dir="13500000">
              <a:srgbClr val="989898">
                <a:alpha val="100000"/>
              </a:srgbClr>
            </a:prstShdw>
          </a:effectLst>
        </p:spPr>
      </p:sp>
      <p:sp>
        <p:nvSpPr>
          <p:cNvPr id="12" name="矩形"/>
          <p:cNvSpPr>
            <a:spLocks/>
          </p:cNvSpPr>
          <p:nvPr/>
        </p:nvSpPr>
        <p:spPr>
          <a:xfrm>
            <a:off x="6805031" y="1535662"/>
            <a:ext cx="1650999" cy="396874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GPGPU</a:t>
            </a:r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节点</a:t>
            </a:r>
          </a:p>
        </p:txBody>
      </p:sp>
      <p:sp>
        <p:nvSpPr>
          <p:cNvPr id="13" name="矩形"/>
          <p:cNvSpPr>
            <a:spLocks/>
          </p:cNvSpPr>
          <p:nvPr/>
        </p:nvSpPr>
        <p:spPr>
          <a:xfrm>
            <a:off x="6447841" y="2107166"/>
            <a:ext cx="2316163" cy="2308324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GPU</a:t>
            </a:r>
            <a:r>
              <a:rPr lang="zh-CN" altLang="en-US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即图形处理单元，</a:t>
            </a:r>
            <a:r>
              <a:rPr lang="en-US" altLang="zh-CN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GPGPU</a:t>
            </a:r>
            <a:r>
              <a:rPr lang="zh-CN" altLang="en-US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的意思为使用显卡做通用计算，由于</a:t>
            </a:r>
            <a:r>
              <a:rPr lang="en-US" altLang="zh-CN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GPU</a:t>
            </a:r>
            <a:r>
              <a:rPr lang="zh-CN" altLang="en-US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卡具有更多计算核心数，更高的能效比和更强的浮点计算能力，所以对于适合</a:t>
            </a:r>
            <a:r>
              <a:rPr lang="en-US" altLang="zh-CN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GPU</a:t>
            </a:r>
            <a:r>
              <a:rPr lang="zh-CN" altLang="en-US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，并在</a:t>
            </a:r>
            <a:r>
              <a:rPr lang="en-US" altLang="zh-CN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GPU</a:t>
            </a:r>
            <a:r>
              <a:rPr lang="zh-CN" altLang="en-US"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上移植成功的应用软件提供更高的性能</a:t>
            </a:r>
            <a:endParaRPr lang="en-US" altLang="zh-CN" sz="160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4" name="组合"/>
          <p:cNvGrpSpPr>
            <a:grpSpLocks/>
          </p:cNvGrpSpPr>
          <p:nvPr/>
        </p:nvGrpSpPr>
        <p:grpSpPr>
          <a:xfrm>
            <a:off x="427048" y="3717032"/>
            <a:ext cx="2543174" cy="2500329"/>
            <a:chOff x="427048" y="3717032"/>
            <a:chExt cx="2543174" cy="2500329"/>
          </a:xfrm>
        </p:grpSpPr>
        <p:sp>
          <p:nvSpPr>
            <p:cNvPr id="15" name="圆角矩形"/>
            <p:cNvSpPr>
              <a:spLocks/>
            </p:cNvSpPr>
            <p:nvPr/>
          </p:nvSpPr>
          <p:spPr>
            <a:xfrm>
              <a:off x="427048" y="3717032"/>
              <a:ext cx="2543174" cy="2500329"/>
            </a:xfrm>
            <a:prstGeom prst="roundRect">
              <a:avLst>
                <a:gd name="adj" fmla="val 12699"/>
              </a:avLst>
            </a:prstGeom>
            <a:solidFill>
              <a:schemeClr val="accent2"/>
            </a:solidFill>
            <a:ln w="9525" cmpd="sng">
              <a:noFill/>
              <a:prstDash val="solid"/>
              <a:miter/>
            </a:ln>
          </p:spPr>
        </p:sp>
        <p:sp>
          <p:nvSpPr>
            <p:cNvPr id="16" name="圆角矩形"/>
            <p:cNvSpPr>
              <a:spLocks/>
            </p:cNvSpPr>
            <p:nvPr/>
          </p:nvSpPr>
          <p:spPr>
            <a:xfrm>
              <a:off x="507578" y="4145660"/>
              <a:ext cx="2408238" cy="1957400"/>
            </a:xfrm>
            <a:prstGeom prst="roundRect">
              <a:avLst>
                <a:gd name="adj" fmla="val 16666"/>
              </a:avLst>
            </a:prstGeom>
            <a:solidFill>
              <a:srgbClr val="FFFFFF"/>
            </a:solidFill>
            <a:ln w="9525" cmpd="sng">
              <a:noFill/>
              <a:prstDash val="solid"/>
              <a:miter/>
            </a:ln>
            <a:effectLst>
              <a:prstShdw prst="shdw18" dist="17960" dir="13500000">
                <a:srgbClr val="989898">
                  <a:alpha val="100000"/>
                </a:srgbClr>
              </a:prstShdw>
            </a:effectLst>
          </p:spPr>
        </p:sp>
        <p:sp>
          <p:nvSpPr>
            <p:cNvPr id="17" name="矩形"/>
            <p:cNvSpPr>
              <a:spLocks/>
            </p:cNvSpPr>
            <p:nvPr/>
          </p:nvSpPr>
          <p:spPr>
            <a:xfrm>
              <a:off x="855676" y="3717032"/>
              <a:ext cx="1650999" cy="396874"/>
            </a:xfrm>
            <a:prstGeom prst="rect">
              <a:avLst/>
            </a:prstGeom>
            <a:noFill/>
            <a:ln w="9525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None/>
              </a:pPr>
              <a:r>
                <a:rPr lang="en-US" altLang="zh-CN" sz="20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SMP 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胖节点</a:t>
              </a:r>
            </a:p>
          </p:txBody>
        </p:sp>
        <p:sp>
          <p:nvSpPr>
            <p:cNvPr id="18" name="矩形"/>
            <p:cNvSpPr>
              <a:spLocks/>
            </p:cNvSpPr>
            <p:nvPr/>
          </p:nvSpPr>
          <p:spPr>
            <a:xfrm>
              <a:off x="599653" y="4217098"/>
              <a:ext cx="2316162" cy="1754326"/>
            </a:xfrm>
            <a:prstGeom prst="rect">
              <a:avLst/>
            </a:prstGeom>
            <a:noFill/>
            <a:ln w="9525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l" ea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Times New Roman" charset="0"/>
                </a:rPr>
                <a:t>一般用于一些有大内存、高</a:t>
              </a:r>
              <a:r>
                <a:rPr lang="en-US" altLang="zh-CN"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Times New Roman" charset="0"/>
                </a:rPr>
                <a:t>IO</a:t>
              </a:r>
              <a:r>
                <a:rPr lang="zh-CN" altLang="en-US"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Times New Roman" charset="0"/>
                </a:rPr>
                <a:t>或单机多核处理的需求，满足一些特殊应用的需求。</a:t>
              </a:r>
              <a:endParaRPr lang="en-US" altLang="zh-CN"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endParaRPr>
            </a:p>
            <a:p>
              <a:pPr marL="0" indent="0" algn="l" ea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zh-CN"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 marL="0" indent="0" algn="l" ea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zh-CN"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67544" y="1196752"/>
            <a:ext cx="4392488" cy="52565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常州大学网络中心曙光高性能计算集群共计</a:t>
            </a:r>
            <a:r>
              <a:rPr lang="en-US" altLang="zh-CN" sz="1600" dirty="0"/>
              <a:t>10</a:t>
            </a:r>
            <a:r>
              <a:rPr lang="zh-CN" altLang="en-US" sz="1600" dirty="0"/>
              <a:t>个节点，</a:t>
            </a:r>
            <a:r>
              <a:rPr lang="en-US" altLang="zh-CN" sz="1600" dirty="0"/>
              <a:t>node1—node10</a:t>
            </a:r>
            <a:r>
              <a:rPr lang="zh-CN" altLang="en-US" sz="1600" dirty="0"/>
              <a:t>，其中</a:t>
            </a:r>
            <a:r>
              <a:rPr lang="en-US" altLang="zh-CN" sz="1600" dirty="0"/>
              <a:t>node10</a:t>
            </a:r>
            <a:r>
              <a:rPr lang="zh-CN" altLang="en-US" sz="1600" dirty="0"/>
              <a:t>是登录和管理节点，计算节点主要为其余</a:t>
            </a:r>
            <a:r>
              <a:rPr lang="en-US" altLang="zh-CN" sz="1600" dirty="0"/>
              <a:t>9</a:t>
            </a:r>
            <a:r>
              <a:rPr lang="zh-CN" altLang="en-US" sz="1600" dirty="0"/>
              <a:t>个节点</a:t>
            </a:r>
            <a:r>
              <a:rPr lang="zh-CN" altLang="en-US" sz="1600" dirty="0" smtClean="0"/>
              <a:t>。</a:t>
            </a:r>
            <a:r>
              <a:rPr lang="en-US" altLang="zh-CN" sz="1600" dirty="0" smtClean="0"/>
              <a:t>node1-node7</a:t>
            </a:r>
            <a:r>
              <a:rPr lang="zh-CN" altLang="en-US" sz="1600" dirty="0"/>
              <a:t>为刀片集群，配置有</a:t>
            </a:r>
            <a:r>
              <a:rPr lang="en-US" altLang="zh-CN" sz="1600" dirty="0"/>
              <a:t>IB</a:t>
            </a:r>
            <a:r>
              <a:rPr lang="zh-CN" altLang="en-US" sz="1600" dirty="0"/>
              <a:t>高速计算网络，每个节点分别有</a:t>
            </a:r>
            <a:r>
              <a:rPr lang="en-US" altLang="zh-CN" sz="1600" dirty="0"/>
              <a:t>16</a:t>
            </a:r>
            <a:r>
              <a:rPr lang="zh-CN" altLang="en-US" sz="1600" dirty="0"/>
              <a:t>个计算核心，采用</a:t>
            </a:r>
            <a:r>
              <a:rPr lang="en-US" altLang="zh-CN" sz="1600" dirty="0" err="1"/>
              <a:t>intel</a:t>
            </a:r>
            <a:r>
              <a:rPr lang="en-US" altLang="zh-CN" sz="1600" dirty="0"/>
              <a:t> E5</a:t>
            </a:r>
            <a:r>
              <a:rPr lang="zh-CN" altLang="en-US" sz="1600" dirty="0"/>
              <a:t>处理器架构，适用于大规模跨节点并行计算</a:t>
            </a:r>
            <a:r>
              <a:rPr lang="zh-CN" altLang="en-US" sz="1600" dirty="0" smtClean="0"/>
              <a:t>。</a:t>
            </a:r>
            <a:r>
              <a:rPr lang="en-US" altLang="zh-CN" sz="1600" dirty="0" smtClean="0"/>
              <a:t>node8—node9</a:t>
            </a:r>
            <a:r>
              <a:rPr lang="zh-CN" altLang="en-US" sz="1600" dirty="0"/>
              <a:t>为机架式服务器</a:t>
            </a:r>
            <a:r>
              <a:rPr lang="en-US" altLang="zh-CN" sz="1600" dirty="0"/>
              <a:t>2</a:t>
            </a:r>
            <a:r>
              <a:rPr lang="zh-CN" altLang="en-US" sz="1600" dirty="0"/>
              <a:t>台，配置有</a:t>
            </a:r>
            <a:r>
              <a:rPr lang="en-US" altLang="zh-CN" sz="1600" dirty="0"/>
              <a:t>IB</a:t>
            </a:r>
            <a:r>
              <a:rPr lang="zh-CN" altLang="en-US" sz="1600" dirty="0"/>
              <a:t>高速计算网络，每个节点分别有</a:t>
            </a:r>
            <a:r>
              <a:rPr lang="en-US" altLang="zh-CN" sz="1600" dirty="0"/>
              <a:t>64</a:t>
            </a:r>
            <a:r>
              <a:rPr lang="zh-CN" altLang="en-US" sz="1600" dirty="0"/>
              <a:t>个核心，采用</a:t>
            </a:r>
            <a:r>
              <a:rPr lang="en-US" altLang="zh-CN" sz="1600" dirty="0" err="1"/>
              <a:t>amd</a:t>
            </a:r>
            <a:r>
              <a:rPr lang="en-US" altLang="zh-CN" sz="1600" dirty="0"/>
              <a:t> Opteron</a:t>
            </a:r>
            <a:r>
              <a:rPr lang="zh-CN" altLang="en-US" sz="1600" dirty="0"/>
              <a:t>处理器架构，适用于大内存程序的并行计算任务，由于</a:t>
            </a:r>
            <a:r>
              <a:rPr lang="en-US" altLang="zh-CN" sz="1600" dirty="0"/>
              <a:t>node8</a:t>
            </a:r>
            <a:r>
              <a:rPr lang="zh-CN" altLang="en-US" sz="1600" dirty="0"/>
              <a:t>为集群每个计算节点提供公共存储服务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IO</a:t>
            </a:r>
            <a:r>
              <a:rPr lang="zh-CN" altLang="en-US" sz="1600" dirty="0"/>
              <a:t>读写上会占用部分</a:t>
            </a:r>
            <a:r>
              <a:rPr lang="en-US" altLang="zh-CN" sz="1600" dirty="0"/>
              <a:t>CPU</a:t>
            </a:r>
            <a:r>
              <a:rPr lang="zh-CN" altLang="en-US" sz="1600" dirty="0"/>
              <a:t>资源，所以</a:t>
            </a:r>
            <a:r>
              <a:rPr lang="en-US" altLang="zh-CN" sz="1600" dirty="0"/>
              <a:t>node8</a:t>
            </a:r>
            <a:r>
              <a:rPr lang="zh-CN" altLang="en-US" sz="1600" dirty="0"/>
              <a:t>实际可用计算核心为</a:t>
            </a:r>
            <a:r>
              <a:rPr lang="en-US" altLang="zh-CN" sz="1600" dirty="0"/>
              <a:t>60</a:t>
            </a:r>
            <a:r>
              <a:rPr lang="zh-CN" altLang="en-US" sz="1600" dirty="0"/>
              <a:t>，</a:t>
            </a:r>
            <a:r>
              <a:rPr lang="en-US" altLang="zh-CN" sz="1600" dirty="0"/>
              <a:t>node9</a:t>
            </a:r>
            <a:r>
              <a:rPr lang="zh-CN" altLang="en-US" sz="1600" dirty="0"/>
              <a:t>则为</a:t>
            </a:r>
            <a:r>
              <a:rPr lang="en-US" altLang="zh-CN" sz="1600" dirty="0"/>
              <a:t>64</a:t>
            </a:r>
            <a:r>
              <a:rPr lang="zh-CN" altLang="en-US" sz="1600" dirty="0"/>
              <a:t>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28596" y="357188"/>
            <a:ext cx="7023724" cy="571482"/>
          </a:xfrm>
        </p:spPr>
        <p:txBody>
          <a:bodyPr/>
          <a:lstStyle/>
          <a:p>
            <a:r>
              <a:rPr lang="zh-CN" altLang="zh-CN" dirty="0"/>
              <a:t>学校搭建高性能计算集群系统介绍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35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曙光集群功能节点</a:t>
            </a:r>
          </a:p>
          <a:p>
            <a:endParaRPr lang="zh-CN" altLang="en-US" dirty="0"/>
          </a:p>
        </p:txBody>
      </p:sp>
      <p:sp>
        <p:nvSpPr>
          <p:cNvPr id="4" name="圆角矩形"/>
          <p:cNvSpPr>
            <a:spLocks/>
          </p:cNvSpPr>
          <p:nvPr/>
        </p:nvSpPr>
        <p:spPr>
          <a:xfrm>
            <a:off x="5996508" y="1196752"/>
            <a:ext cx="2247900" cy="3759213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rgbClr val="E8E8E8">
                  <a:alpha val="100000"/>
                </a:srgbClr>
              </a:gs>
              <a:gs pos="100000">
                <a:srgbClr val="C5C5C5">
                  <a:alpha val="0"/>
                </a:srgbClr>
              </a:gs>
            </a:gsLst>
            <a:lin ang="5400000"/>
          </a:gradFill>
          <a:ln w="9525" cmpd="sng">
            <a:noFill/>
            <a:prstDash val="solid"/>
            <a:miter/>
          </a:ln>
        </p:spPr>
      </p:sp>
      <p:sp>
        <p:nvSpPr>
          <p:cNvPr id="5" name="圆角矩形"/>
          <p:cNvSpPr>
            <a:spLocks/>
          </p:cNvSpPr>
          <p:nvPr/>
        </p:nvSpPr>
        <p:spPr>
          <a:xfrm>
            <a:off x="1165722" y="1196752"/>
            <a:ext cx="2241550" cy="3349624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rgbClr val="E8E8E8">
                  <a:alpha val="100000"/>
                </a:srgbClr>
              </a:gs>
              <a:gs pos="100000">
                <a:srgbClr val="C5C5C5">
                  <a:alpha val="0"/>
                </a:srgbClr>
              </a:gs>
            </a:gsLst>
            <a:lin ang="5400000"/>
          </a:gradFill>
          <a:ln w="9525" cmpd="sng">
            <a:noFill/>
            <a:prstDash val="solid"/>
            <a:miter/>
          </a:ln>
        </p:spPr>
      </p:sp>
      <p:sp>
        <p:nvSpPr>
          <p:cNvPr id="6" name="圆角矩形"/>
          <p:cNvSpPr>
            <a:spLocks/>
          </p:cNvSpPr>
          <p:nvPr/>
        </p:nvSpPr>
        <p:spPr>
          <a:xfrm>
            <a:off x="1165722" y="1196752"/>
            <a:ext cx="2157412" cy="3825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736626">
                  <a:alpha val="100000"/>
                </a:srgbClr>
              </a:gs>
              <a:gs pos="100000">
                <a:srgbClr val="FBDF53">
                  <a:alpha val="100000"/>
                </a:srgbClr>
              </a:gs>
            </a:gsLst>
            <a:lin ang="5400000"/>
          </a:gradFill>
          <a:ln w="19050" cmpd="sng">
            <a:solidFill>
              <a:srgbClr val="DDDDDD"/>
            </a:solidFill>
            <a:prstDash val="solid"/>
            <a:miter/>
          </a:ln>
        </p:spPr>
      </p:sp>
      <p:sp>
        <p:nvSpPr>
          <p:cNvPr id="7" name="矩形"/>
          <p:cNvSpPr>
            <a:spLocks/>
          </p:cNvSpPr>
          <p:nvPr/>
        </p:nvSpPr>
        <p:spPr>
          <a:xfrm>
            <a:off x="1237160" y="1196752"/>
            <a:ext cx="2111375" cy="39687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000" b="1">
                <a:solidFill>
                  <a:srgbClr val="FEFEF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管理节点</a:t>
            </a:r>
          </a:p>
        </p:txBody>
      </p:sp>
      <p:sp>
        <p:nvSpPr>
          <p:cNvPr id="8" name="圆角矩形"/>
          <p:cNvSpPr>
            <a:spLocks/>
          </p:cNvSpPr>
          <p:nvPr/>
        </p:nvSpPr>
        <p:spPr>
          <a:xfrm>
            <a:off x="6023506" y="1196752"/>
            <a:ext cx="2171700" cy="3825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82200">
                  <a:alpha val="100000"/>
                </a:srgbClr>
              </a:gs>
              <a:gs pos="100000">
                <a:srgbClr val="CC3300">
                  <a:alpha val="100000"/>
                </a:srgbClr>
              </a:gs>
            </a:gsLst>
            <a:lin ang="5400000"/>
          </a:gradFill>
          <a:ln w="19050" cmpd="sng">
            <a:solidFill>
              <a:srgbClr val="DDDDDD"/>
            </a:solidFill>
            <a:prstDash val="solid"/>
            <a:miter/>
          </a:ln>
        </p:spPr>
      </p:sp>
      <p:sp>
        <p:nvSpPr>
          <p:cNvPr id="9" name="矩形"/>
          <p:cNvSpPr>
            <a:spLocks/>
          </p:cNvSpPr>
          <p:nvPr/>
        </p:nvSpPr>
        <p:spPr>
          <a:xfrm>
            <a:off x="6237820" y="1196752"/>
            <a:ext cx="1706562" cy="39687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000" b="1">
                <a:solidFill>
                  <a:srgbClr val="FEFEF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IO</a:t>
            </a:r>
            <a:r>
              <a:rPr lang="zh-CN" altLang="en-US" sz="2000" b="1">
                <a:solidFill>
                  <a:srgbClr val="FEFEF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节点</a:t>
            </a:r>
          </a:p>
        </p:txBody>
      </p:sp>
      <p:sp>
        <p:nvSpPr>
          <p:cNvPr id="10" name="矩形"/>
          <p:cNvSpPr>
            <a:spLocks/>
          </p:cNvSpPr>
          <p:nvPr/>
        </p:nvSpPr>
        <p:spPr>
          <a:xfrm>
            <a:off x="1237160" y="1625379"/>
            <a:ext cx="2154237" cy="1077218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用于运行系统级的管理软件，性能要求不高，但可靠性要求高，数量少</a:t>
            </a:r>
            <a:endParaRPr lang="zh-CN" altLang="en-US" sz="1600" b="1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"/>
          <p:cNvSpPr>
            <a:spLocks/>
          </p:cNvSpPr>
          <p:nvPr/>
        </p:nvSpPr>
        <p:spPr>
          <a:xfrm>
            <a:off x="6023506" y="1625379"/>
            <a:ext cx="2154236" cy="2062102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用于连接存储设备，提供共享存储空间。小型项目，使用单一</a:t>
            </a:r>
            <a:r>
              <a:rPr lang="en-US" altLang="zh-CN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IO</a:t>
            </a:r>
            <a:r>
              <a:rPr lang="zh-CN" altLang="en-US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节点提供</a:t>
            </a:r>
            <a:r>
              <a:rPr lang="en-US" altLang="zh-CN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NFS</a:t>
            </a:r>
            <a:r>
              <a:rPr lang="zh-CN" altLang="en-US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解决。大中型，使用并行文件系统，多个</a:t>
            </a:r>
            <a:r>
              <a:rPr lang="en-US" altLang="zh-CN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IO</a:t>
            </a:r>
            <a:r>
              <a:rPr lang="zh-CN" altLang="en-US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节点和存储空间解决</a:t>
            </a:r>
            <a:r>
              <a:rPr lang="en-US" altLang="zh-CN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IO</a:t>
            </a:r>
            <a:r>
              <a:rPr lang="zh-CN" altLang="en-US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瓶颈</a:t>
            </a:r>
            <a:endParaRPr lang="zh-CN" altLang="en-US" sz="1600" b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圆角矩形"/>
          <p:cNvSpPr>
            <a:spLocks/>
          </p:cNvSpPr>
          <p:nvPr/>
        </p:nvSpPr>
        <p:spPr>
          <a:xfrm>
            <a:off x="3523176" y="1196752"/>
            <a:ext cx="2241550" cy="3759213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rgbClr val="E8E8E8">
                  <a:alpha val="100000"/>
                </a:srgbClr>
              </a:gs>
              <a:gs pos="100000">
                <a:srgbClr val="C5C5C5">
                  <a:alpha val="0"/>
                </a:srgbClr>
              </a:gs>
            </a:gsLst>
            <a:lin ang="5400000"/>
          </a:gradFill>
          <a:ln w="9525" cmpd="sng">
            <a:noFill/>
            <a:prstDash val="solid"/>
            <a:miter/>
          </a:ln>
        </p:spPr>
      </p:sp>
      <p:sp>
        <p:nvSpPr>
          <p:cNvPr id="13" name="圆角矩形"/>
          <p:cNvSpPr>
            <a:spLocks/>
          </p:cNvSpPr>
          <p:nvPr/>
        </p:nvSpPr>
        <p:spPr>
          <a:xfrm>
            <a:off x="3594614" y="1196752"/>
            <a:ext cx="2157413" cy="3825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76472F">
                  <a:alpha val="100000"/>
                </a:srgbClr>
              </a:gs>
              <a:gs pos="100000">
                <a:srgbClr val="FF9966">
                  <a:alpha val="100000"/>
                </a:srgbClr>
              </a:gs>
            </a:gsLst>
            <a:lin ang="5400000"/>
          </a:gradFill>
          <a:ln w="19050" cmpd="sng">
            <a:solidFill>
              <a:srgbClr val="DDDDDD"/>
            </a:solidFill>
            <a:prstDash val="solid"/>
            <a:miter/>
          </a:ln>
        </p:spPr>
      </p:sp>
      <p:sp>
        <p:nvSpPr>
          <p:cNvPr id="14" name="矩形"/>
          <p:cNvSpPr>
            <a:spLocks/>
          </p:cNvSpPr>
          <p:nvPr/>
        </p:nvSpPr>
        <p:spPr>
          <a:xfrm>
            <a:off x="3880366" y="1196752"/>
            <a:ext cx="1711325" cy="39687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000" b="1">
                <a:solidFill>
                  <a:srgbClr val="FEFEF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登陆节点</a:t>
            </a:r>
          </a:p>
        </p:txBody>
      </p:sp>
      <p:sp>
        <p:nvSpPr>
          <p:cNvPr id="15" name="矩形"/>
          <p:cNvSpPr>
            <a:spLocks/>
          </p:cNvSpPr>
          <p:nvPr/>
        </p:nvSpPr>
        <p:spPr>
          <a:xfrm>
            <a:off x="3666052" y="1553942"/>
            <a:ext cx="2154237" cy="1323439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charset="0"/>
              </a:rPr>
              <a:t>用于用户登陆集群，在集群上实现作业提交，文件上传，编辑，程序编译等操作。可靠性要求高，数量少</a:t>
            </a:r>
            <a:endParaRPr lang="zh-CN" altLang="en-US" sz="1600" b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6" name="组合"/>
          <p:cNvGrpSpPr>
            <a:grpSpLocks/>
          </p:cNvGrpSpPr>
          <p:nvPr/>
        </p:nvGrpSpPr>
        <p:grpSpPr>
          <a:xfrm>
            <a:off x="1380036" y="3911396"/>
            <a:ext cx="2059305" cy="1916112"/>
            <a:chOff x="1380036" y="3911396"/>
            <a:chExt cx="2059305" cy="1916112"/>
          </a:xfrm>
        </p:grpSpPr>
        <p:pic>
          <p:nvPicPr>
            <p:cNvPr id="17" name="图片" descr="light_shadow"/>
            <p:cNvPicPr>
              <a:picLocks noChangeAspect="1"/>
            </p:cNvPicPr>
            <p:nvPr/>
          </p:nvPicPr>
          <p:blipFill>
            <a:blip r:embed="rId2" cstate="print">
              <a:lum bright="-78000" contrast="-78000"/>
            </a:blip>
            <a:stretch>
              <a:fillRect/>
            </a:stretch>
          </p:blipFill>
          <p:spPr>
            <a:xfrm>
              <a:off x="1503861" y="5433809"/>
              <a:ext cx="1447799" cy="393699"/>
            </a:xfrm>
            <a:prstGeom prst="rect">
              <a:avLst/>
            </a:prstGeom>
            <a:noFill/>
            <a:ln w="9525" cmpd="sng">
              <a:noFill/>
              <a:prstDash val="solid"/>
              <a:miter/>
            </a:ln>
          </p:spPr>
        </p:pic>
        <p:grpSp>
          <p:nvGrpSpPr>
            <p:cNvPr id="18" name="组合"/>
            <p:cNvGrpSpPr>
              <a:grpSpLocks/>
            </p:cNvGrpSpPr>
            <p:nvPr/>
          </p:nvGrpSpPr>
          <p:grpSpPr>
            <a:xfrm>
              <a:off x="1380036" y="3911396"/>
              <a:ext cx="2059305" cy="1778558"/>
              <a:chOff x="1380036" y="3911396"/>
              <a:chExt cx="2059305" cy="1778558"/>
            </a:xfrm>
          </p:grpSpPr>
          <p:pic>
            <p:nvPicPr>
              <p:cNvPr id="20" name="图片" descr="circuler_1"/>
              <p:cNvPicPr>
                <a:picLocks noChangeAspect="1"/>
              </p:cNvPicPr>
              <p:nvPr/>
            </p:nvPicPr>
            <p:blipFill>
              <a:blip r:embed="rId3" cstate="print">
                <a:lum/>
              </a:blip>
              <a:stretch>
                <a:fillRect/>
              </a:stretch>
            </p:blipFill>
            <p:spPr>
              <a:xfrm>
                <a:off x="1394574" y="3979857"/>
                <a:ext cx="1718491" cy="1705818"/>
              </a:xfrm>
              <a:prstGeom prst="rect">
                <a:avLst/>
              </a:prstGeom>
              <a:noFill/>
              <a:ln w="9525" cmpd="sng">
                <a:noFill/>
                <a:prstDash val="solid"/>
                <a:miter/>
              </a:ln>
            </p:spPr>
          </p:pic>
          <p:sp>
            <p:nvSpPr>
              <p:cNvPr id="21" name="椭圆"/>
              <p:cNvSpPr>
                <a:spLocks/>
              </p:cNvSpPr>
              <p:nvPr/>
            </p:nvSpPr>
            <p:spPr>
              <a:xfrm>
                <a:off x="1394574" y="3979857"/>
                <a:ext cx="1730122" cy="1710097"/>
              </a:xfrm>
              <a:prstGeom prst="ellipse">
                <a:avLst/>
              </a:prstGeom>
              <a:solidFill>
                <a:srgbClr val="FBDF53">
                  <a:alpha val="50000"/>
                </a:srgbClr>
              </a:solidFill>
              <a:ln w="9525" cmpd="sng">
                <a:noFill/>
                <a:prstDash val="solid"/>
                <a:miter/>
              </a:ln>
            </p:spPr>
          </p:sp>
          <p:pic>
            <p:nvPicPr>
              <p:cNvPr id="22" name="图片" descr="light_shadow1"/>
              <p:cNvPicPr>
                <a:picLocks noChangeAspect="1"/>
              </p:cNvPicPr>
              <p:nvPr/>
            </p:nvPicPr>
            <p:blipFill>
              <a:blip r:embed="rId4" cstate="print">
                <a:lum/>
              </a:blip>
              <a:srcRect b="47"/>
              <a:stretch>
                <a:fillRect/>
              </a:stretch>
            </p:blipFill>
            <p:spPr>
              <a:xfrm>
                <a:off x="1380036" y="3911396"/>
                <a:ext cx="1266333" cy="1066849"/>
              </a:xfrm>
              <a:prstGeom prst="rect">
                <a:avLst/>
              </a:prstGeom>
              <a:noFill/>
              <a:ln w="9525" cmpd="sng">
                <a:noFill/>
                <a:prstDash val="solid"/>
                <a:miter/>
              </a:ln>
            </p:spPr>
          </p:pic>
          <p:grpSp>
            <p:nvGrpSpPr>
              <p:cNvPr id="23" name="组合"/>
              <p:cNvGrpSpPr>
                <a:grpSpLocks/>
              </p:cNvGrpSpPr>
              <p:nvPr/>
            </p:nvGrpSpPr>
            <p:grpSpPr>
              <a:xfrm rot="-3733502" flipH="1" flipV="1">
                <a:off x="1914216" y="5160320"/>
                <a:ext cx="1525124" cy="360848"/>
                <a:chOff x="1914216" y="5160320"/>
                <a:chExt cx="1525124" cy="360848"/>
              </a:xfrm>
            </p:grpSpPr>
            <p:grpSp>
              <p:nvGrpSpPr>
                <p:cNvPr id="24" name="组合"/>
                <p:cNvGrpSpPr>
                  <a:grpSpLocks/>
                </p:cNvGrpSpPr>
                <p:nvPr/>
              </p:nvGrpSpPr>
              <p:grpSpPr>
                <a:xfrm>
                  <a:off x="1914216" y="5160321"/>
                  <a:ext cx="1268944" cy="271368"/>
                  <a:chOff x="1914216" y="5160321"/>
                  <a:chExt cx="1268944" cy="271368"/>
                </a:xfrm>
              </p:grpSpPr>
              <p:sp>
                <p:nvSpPr>
                  <p:cNvPr id="30" name="新月形"/>
                  <p:cNvSpPr>
                    <a:spLocks/>
                  </p:cNvSpPr>
                  <p:nvPr/>
                </p:nvSpPr>
                <p:spPr>
                  <a:xfrm rot="5263130">
                    <a:off x="2266906" y="4807631"/>
                    <a:ext cx="220790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31" name="新月形"/>
                  <p:cNvSpPr>
                    <a:spLocks/>
                  </p:cNvSpPr>
                  <p:nvPr/>
                </p:nvSpPr>
                <p:spPr>
                  <a:xfrm rot="6078281">
                    <a:off x="2421268" y="4807631"/>
                    <a:ext cx="220790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32" name="新月形"/>
                  <p:cNvSpPr>
                    <a:spLocks/>
                  </p:cNvSpPr>
                  <p:nvPr/>
                </p:nvSpPr>
                <p:spPr>
                  <a:xfrm rot="6373927">
                    <a:off x="2507529" y="4836810"/>
                    <a:ext cx="220790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33" name="新月形"/>
                  <p:cNvSpPr>
                    <a:spLocks/>
                  </p:cNvSpPr>
                  <p:nvPr/>
                </p:nvSpPr>
                <p:spPr>
                  <a:xfrm rot="6906312">
                    <a:off x="2609680" y="4858208"/>
                    <a:ext cx="220790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</p:grpSp>
            <p:grpSp>
              <p:nvGrpSpPr>
                <p:cNvPr id="25" name="组合"/>
                <p:cNvGrpSpPr>
                  <a:grpSpLocks/>
                </p:cNvGrpSpPr>
                <p:nvPr/>
              </p:nvGrpSpPr>
              <p:grpSpPr>
                <a:xfrm rot="1353540">
                  <a:off x="2170396" y="5248334"/>
                  <a:ext cx="1268945" cy="272834"/>
                  <a:chOff x="2170396" y="5248334"/>
                  <a:chExt cx="1268945" cy="272834"/>
                </a:xfrm>
              </p:grpSpPr>
              <p:sp>
                <p:nvSpPr>
                  <p:cNvPr id="26" name="新月形"/>
                  <p:cNvSpPr>
                    <a:spLocks/>
                  </p:cNvSpPr>
                  <p:nvPr/>
                </p:nvSpPr>
                <p:spPr>
                  <a:xfrm rot="5263130">
                    <a:off x="2522489" y="4896241"/>
                    <a:ext cx="221983" cy="92617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27" name="新月形"/>
                  <p:cNvSpPr>
                    <a:spLocks/>
                  </p:cNvSpPr>
                  <p:nvPr/>
                </p:nvSpPr>
                <p:spPr>
                  <a:xfrm rot="6078281">
                    <a:off x="2676851" y="4896241"/>
                    <a:ext cx="221983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28" name="新月形"/>
                  <p:cNvSpPr>
                    <a:spLocks/>
                  </p:cNvSpPr>
                  <p:nvPr/>
                </p:nvSpPr>
                <p:spPr>
                  <a:xfrm rot="6373927">
                    <a:off x="2763112" y="4925579"/>
                    <a:ext cx="221983" cy="92617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29" name="新月形"/>
                  <p:cNvSpPr>
                    <a:spLocks/>
                  </p:cNvSpPr>
                  <p:nvPr/>
                </p:nvSpPr>
                <p:spPr>
                  <a:xfrm rot="6906312">
                    <a:off x="2865264" y="4947092"/>
                    <a:ext cx="221983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</p:grpSp>
          </p:grpSp>
        </p:grpSp>
        <p:sp>
          <p:nvSpPr>
            <p:cNvPr id="19" name="矩形"/>
            <p:cNvSpPr>
              <a:spLocks/>
            </p:cNvSpPr>
            <p:nvPr/>
          </p:nvSpPr>
          <p:spPr>
            <a:xfrm>
              <a:off x="1541960" y="4578146"/>
              <a:ext cx="1366836" cy="400050"/>
            </a:xfrm>
            <a:prstGeom prst="rect">
              <a:avLst/>
            </a:prstGeom>
            <a:noFill/>
            <a:ln w="9525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l" ea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管理节点</a:t>
              </a:r>
              <a:endParaRPr lang="en-US" altLang="zh-CN"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4" name="组合"/>
          <p:cNvGrpSpPr>
            <a:grpSpLocks/>
          </p:cNvGrpSpPr>
          <p:nvPr/>
        </p:nvGrpSpPr>
        <p:grpSpPr>
          <a:xfrm>
            <a:off x="3880366" y="3839958"/>
            <a:ext cx="2045065" cy="1916112"/>
            <a:chOff x="3880366" y="3839958"/>
            <a:chExt cx="2045065" cy="1916112"/>
          </a:xfrm>
        </p:grpSpPr>
        <p:pic>
          <p:nvPicPr>
            <p:cNvPr id="35" name="图片" descr="light_shadow"/>
            <p:cNvPicPr>
              <a:picLocks noChangeAspect="1"/>
            </p:cNvPicPr>
            <p:nvPr/>
          </p:nvPicPr>
          <p:blipFill>
            <a:blip r:embed="rId5" cstate="print">
              <a:lum bright="-78000" contrast="-78000"/>
            </a:blip>
            <a:stretch>
              <a:fillRect/>
            </a:stretch>
          </p:blipFill>
          <p:spPr>
            <a:xfrm>
              <a:off x="4021653" y="5362370"/>
              <a:ext cx="1449387" cy="393699"/>
            </a:xfrm>
            <a:prstGeom prst="rect">
              <a:avLst/>
            </a:prstGeom>
            <a:noFill/>
            <a:ln w="9525" cmpd="sng">
              <a:noFill/>
              <a:prstDash val="solid"/>
              <a:miter/>
            </a:ln>
          </p:spPr>
        </p:pic>
        <p:grpSp>
          <p:nvGrpSpPr>
            <p:cNvPr id="36" name="组合"/>
            <p:cNvGrpSpPr>
              <a:grpSpLocks/>
            </p:cNvGrpSpPr>
            <p:nvPr/>
          </p:nvGrpSpPr>
          <p:grpSpPr>
            <a:xfrm>
              <a:off x="3880366" y="3839958"/>
              <a:ext cx="2045065" cy="1778669"/>
              <a:chOff x="3880366" y="3839958"/>
              <a:chExt cx="2045065" cy="1778669"/>
            </a:xfrm>
          </p:grpSpPr>
          <p:pic>
            <p:nvPicPr>
              <p:cNvPr id="38" name="图片" descr="circuler_1"/>
              <p:cNvPicPr>
                <a:picLocks noChangeAspect="1"/>
              </p:cNvPicPr>
              <p:nvPr/>
            </p:nvPicPr>
            <p:blipFill>
              <a:blip r:embed="rId3" cstate="print">
                <a:lum/>
              </a:blip>
              <a:stretch>
                <a:fillRect/>
              </a:stretch>
            </p:blipFill>
            <p:spPr>
              <a:xfrm>
                <a:off x="3880366" y="3908423"/>
                <a:ext cx="1718742" cy="1705925"/>
              </a:xfrm>
              <a:prstGeom prst="rect">
                <a:avLst/>
              </a:prstGeom>
              <a:noFill/>
              <a:ln w="9525" cmpd="sng">
                <a:noFill/>
                <a:prstDash val="solid"/>
                <a:miter/>
              </a:ln>
            </p:spPr>
          </p:pic>
          <p:sp>
            <p:nvSpPr>
              <p:cNvPr id="39" name="椭圆"/>
              <p:cNvSpPr>
                <a:spLocks/>
              </p:cNvSpPr>
              <p:nvPr/>
            </p:nvSpPr>
            <p:spPr>
              <a:xfrm>
                <a:off x="3880366" y="3908423"/>
                <a:ext cx="1730375" cy="1710204"/>
              </a:xfrm>
              <a:prstGeom prst="ellipse">
                <a:avLst/>
              </a:prstGeom>
              <a:solidFill>
                <a:srgbClr val="FF9966">
                  <a:alpha val="50000"/>
                </a:srgbClr>
              </a:solidFill>
              <a:ln w="9525" cmpd="sng">
                <a:noFill/>
                <a:prstDash val="solid"/>
                <a:miter/>
              </a:ln>
            </p:spPr>
          </p:sp>
          <p:pic>
            <p:nvPicPr>
              <p:cNvPr id="40" name="图片" descr="light_shadow1"/>
              <p:cNvPicPr>
                <a:picLocks noChangeAspect="1"/>
              </p:cNvPicPr>
              <p:nvPr/>
            </p:nvPicPr>
            <p:blipFill>
              <a:blip r:embed="rId4" cstate="print">
                <a:lum/>
              </a:blip>
              <a:srcRect b="47"/>
              <a:stretch>
                <a:fillRect/>
              </a:stretch>
            </p:blipFill>
            <p:spPr>
              <a:xfrm>
                <a:off x="4079577" y="3839958"/>
                <a:ext cx="1266518" cy="1066916"/>
              </a:xfrm>
              <a:prstGeom prst="rect">
                <a:avLst/>
              </a:prstGeom>
              <a:noFill/>
              <a:ln w="9525" cmpd="sng">
                <a:noFill/>
                <a:prstDash val="solid"/>
                <a:miter/>
              </a:ln>
            </p:spPr>
          </p:pic>
          <p:grpSp>
            <p:nvGrpSpPr>
              <p:cNvPr id="41" name="组合"/>
              <p:cNvGrpSpPr>
                <a:grpSpLocks/>
              </p:cNvGrpSpPr>
              <p:nvPr/>
            </p:nvGrpSpPr>
            <p:grpSpPr>
              <a:xfrm rot="-3733502" flipH="1" flipV="1">
                <a:off x="4400084" y="5088959"/>
                <a:ext cx="1525347" cy="360871"/>
                <a:chOff x="4400084" y="5088959"/>
                <a:chExt cx="1525347" cy="360871"/>
              </a:xfrm>
            </p:grpSpPr>
            <p:grpSp>
              <p:nvGrpSpPr>
                <p:cNvPr id="42" name="组合"/>
                <p:cNvGrpSpPr>
                  <a:grpSpLocks/>
                </p:cNvGrpSpPr>
                <p:nvPr/>
              </p:nvGrpSpPr>
              <p:grpSpPr>
                <a:xfrm>
                  <a:off x="4400083" y="5088959"/>
                  <a:ext cx="1269129" cy="271385"/>
                  <a:chOff x="4400083" y="5088959"/>
                  <a:chExt cx="1269129" cy="271385"/>
                </a:xfrm>
              </p:grpSpPr>
              <p:sp>
                <p:nvSpPr>
                  <p:cNvPr id="48" name="新月形"/>
                  <p:cNvSpPr>
                    <a:spLocks/>
                  </p:cNvSpPr>
                  <p:nvPr/>
                </p:nvSpPr>
                <p:spPr>
                  <a:xfrm rot="5263130">
                    <a:off x="4752834" y="4736208"/>
                    <a:ext cx="220804" cy="92630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49" name="新月形"/>
                  <p:cNvSpPr>
                    <a:spLocks/>
                  </p:cNvSpPr>
                  <p:nvPr/>
                </p:nvSpPr>
                <p:spPr>
                  <a:xfrm rot="6078281">
                    <a:off x="4907219" y="4736208"/>
                    <a:ext cx="220804" cy="92630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50" name="新月形"/>
                  <p:cNvSpPr>
                    <a:spLocks/>
                  </p:cNvSpPr>
                  <p:nvPr/>
                </p:nvSpPr>
                <p:spPr>
                  <a:xfrm rot="6373927">
                    <a:off x="4993492" y="4765390"/>
                    <a:ext cx="220804" cy="92630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51" name="新月形"/>
                  <p:cNvSpPr>
                    <a:spLocks/>
                  </p:cNvSpPr>
                  <p:nvPr/>
                </p:nvSpPr>
                <p:spPr>
                  <a:xfrm rot="6906312">
                    <a:off x="5095657" y="4786789"/>
                    <a:ext cx="220804" cy="92630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</p:grpSp>
            <p:grpSp>
              <p:nvGrpSpPr>
                <p:cNvPr id="43" name="组合"/>
                <p:cNvGrpSpPr>
                  <a:grpSpLocks/>
                </p:cNvGrpSpPr>
                <p:nvPr/>
              </p:nvGrpSpPr>
              <p:grpSpPr>
                <a:xfrm rot="1353540">
                  <a:off x="4656300" y="5176978"/>
                  <a:ext cx="1269130" cy="272852"/>
                  <a:chOff x="4656300" y="5176978"/>
                  <a:chExt cx="1269130" cy="272852"/>
                </a:xfrm>
              </p:grpSpPr>
              <p:sp>
                <p:nvSpPr>
                  <p:cNvPr id="44" name="新月形"/>
                  <p:cNvSpPr>
                    <a:spLocks/>
                  </p:cNvSpPr>
                  <p:nvPr/>
                </p:nvSpPr>
                <p:spPr>
                  <a:xfrm rot="5263130">
                    <a:off x="5008454" y="4824824"/>
                    <a:ext cx="221998" cy="92630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45" name="新月形"/>
                  <p:cNvSpPr>
                    <a:spLocks/>
                  </p:cNvSpPr>
                  <p:nvPr/>
                </p:nvSpPr>
                <p:spPr>
                  <a:xfrm rot="6078281">
                    <a:off x="5162839" y="4824826"/>
                    <a:ext cx="221998" cy="92630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46" name="新月形"/>
                  <p:cNvSpPr>
                    <a:spLocks/>
                  </p:cNvSpPr>
                  <p:nvPr/>
                </p:nvSpPr>
                <p:spPr>
                  <a:xfrm rot="6373927">
                    <a:off x="5249112" y="4854164"/>
                    <a:ext cx="221997" cy="92630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47" name="新月形"/>
                  <p:cNvSpPr>
                    <a:spLocks/>
                  </p:cNvSpPr>
                  <p:nvPr/>
                </p:nvSpPr>
                <p:spPr>
                  <a:xfrm rot="6906312">
                    <a:off x="5351279" y="4875679"/>
                    <a:ext cx="221997" cy="92630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</p:grpSp>
          </p:grpSp>
        </p:grpSp>
        <p:sp>
          <p:nvSpPr>
            <p:cNvPr id="37" name="矩形"/>
            <p:cNvSpPr>
              <a:spLocks/>
            </p:cNvSpPr>
            <p:nvPr/>
          </p:nvSpPr>
          <p:spPr>
            <a:xfrm>
              <a:off x="4075628" y="4492420"/>
              <a:ext cx="1366837" cy="400050"/>
            </a:xfrm>
            <a:prstGeom prst="rect">
              <a:avLst/>
            </a:prstGeom>
            <a:noFill/>
            <a:ln w="9525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l" ea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登陆节点</a:t>
              </a:r>
              <a:endParaRPr lang="en-US" altLang="zh-CN"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52" name="组合"/>
          <p:cNvGrpSpPr>
            <a:grpSpLocks/>
          </p:cNvGrpSpPr>
          <p:nvPr/>
        </p:nvGrpSpPr>
        <p:grpSpPr>
          <a:xfrm>
            <a:off x="6309258" y="3839958"/>
            <a:ext cx="2059307" cy="1914525"/>
            <a:chOff x="6309258" y="3839958"/>
            <a:chExt cx="2059307" cy="1914525"/>
          </a:xfrm>
        </p:grpSpPr>
        <p:pic>
          <p:nvPicPr>
            <p:cNvPr id="53" name="图片" descr="light_shadow"/>
            <p:cNvPicPr>
              <a:picLocks noChangeAspect="1"/>
            </p:cNvPicPr>
            <p:nvPr/>
          </p:nvPicPr>
          <p:blipFill>
            <a:blip r:embed="rId6" cstate="print">
              <a:lum bright="-90000" contrast="-48000"/>
            </a:blip>
            <a:stretch>
              <a:fillRect/>
            </a:stretch>
          </p:blipFill>
          <p:spPr>
            <a:xfrm>
              <a:off x="6479120" y="5371896"/>
              <a:ext cx="1341437" cy="382587"/>
            </a:xfrm>
            <a:prstGeom prst="rect">
              <a:avLst/>
            </a:prstGeom>
            <a:noFill/>
            <a:ln w="9525" cmpd="sng">
              <a:noFill/>
              <a:prstDash val="solid"/>
              <a:miter/>
            </a:ln>
          </p:spPr>
        </p:pic>
        <p:grpSp>
          <p:nvGrpSpPr>
            <p:cNvPr id="54" name="组合"/>
            <p:cNvGrpSpPr>
              <a:grpSpLocks/>
            </p:cNvGrpSpPr>
            <p:nvPr/>
          </p:nvGrpSpPr>
          <p:grpSpPr>
            <a:xfrm>
              <a:off x="6309258" y="3839958"/>
              <a:ext cx="2059307" cy="1778670"/>
              <a:chOff x="6309258" y="3839958"/>
              <a:chExt cx="2059307" cy="1778670"/>
            </a:xfrm>
          </p:grpSpPr>
          <p:pic>
            <p:nvPicPr>
              <p:cNvPr id="56" name="图片" descr="circuler_1"/>
              <p:cNvPicPr>
                <a:picLocks noChangeAspect="1"/>
              </p:cNvPicPr>
              <p:nvPr/>
            </p:nvPicPr>
            <p:blipFill>
              <a:blip r:embed="rId3" cstate="print">
                <a:lum/>
              </a:blip>
              <a:stretch>
                <a:fillRect/>
              </a:stretch>
            </p:blipFill>
            <p:spPr>
              <a:xfrm>
                <a:off x="6323796" y="3908423"/>
                <a:ext cx="1718493" cy="1705926"/>
              </a:xfrm>
              <a:prstGeom prst="rect">
                <a:avLst/>
              </a:prstGeom>
              <a:noFill/>
              <a:ln w="9525" cmpd="sng">
                <a:noFill/>
                <a:prstDash val="solid"/>
                <a:miter/>
              </a:ln>
            </p:spPr>
          </p:pic>
          <p:sp>
            <p:nvSpPr>
              <p:cNvPr id="57" name="椭圆"/>
              <p:cNvSpPr>
                <a:spLocks/>
              </p:cNvSpPr>
              <p:nvPr/>
            </p:nvSpPr>
            <p:spPr>
              <a:xfrm>
                <a:off x="6323796" y="3908423"/>
                <a:ext cx="1730124" cy="1710205"/>
              </a:xfrm>
              <a:prstGeom prst="ellipse">
                <a:avLst/>
              </a:prstGeom>
              <a:solidFill>
                <a:srgbClr val="CC3300">
                  <a:alpha val="50000"/>
                </a:srgbClr>
              </a:solidFill>
              <a:ln w="9525" cmpd="sng">
                <a:noFill/>
                <a:prstDash val="solid"/>
                <a:miter/>
              </a:ln>
            </p:spPr>
          </p:sp>
          <p:pic>
            <p:nvPicPr>
              <p:cNvPr id="58" name="图片" descr="light_shadow1"/>
              <p:cNvPicPr>
                <a:picLocks noChangeAspect="1"/>
              </p:cNvPicPr>
              <p:nvPr/>
            </p:nvPicPr>
            <p:blipFill>
              <a:blip r:embed="rId4" cstate="print">
                <a:lum/>
              </a:blip>
              <a:srcRect b="47"/>
              <a:stretch>
                <a:fillRect/>
              </a:stretch>
            </p:blipFill>
            <p:spPr>
              <a:xfrm>
                <a:off x="6309258" y="3839958"/>
                <a:ext cx="1266334" cy="1066917"/>
              </a:xfrm>
              <a:prstGeom prst="rect">
                <a:avLst/>
              </a:prstGeom>
              <a:noFill/>
              <a:ln w="9525" cmpd="sng">
                <a:noFill/>
                <a:prstDash val="solid"/>
                <a:miter/>
              </a:ln>
            </p:spPr>
          </p:pic>
          <p:grpSp>
            <p:nvGrpSpPr>
              <p:cNvPr id="59" name="组合"/>
              <p:cNvGrpSpPr>
                <a:grpSpLocks/>
              </p:cNvGrpSpPr>
              <p:nvPr/>
            </p:nvGrpSpPr>
            <p:grpSpPr>
              <a:xfrm rot="-3733502" flipH="1" flipV="1">
                <a:off x="6843439" y="5088959"/>
                <a:ext cx="1525126" cy="360872"/>
                <a:chOff x="6843439" y="5088959"/>
                <a:chExt cx="1525126" cy="360872"/>
              </a:xfrm>
            </p:grpSpPr>
            <p:grpSp>
              <p:nvGrpSpPr>
                <p:cNvPr id="60" name="组合"/>
                <p:cNvGrpSpPr>
                  <a:grpSpLocks/>
                </p:cNvGrpSpPr>
                <p:nvPr/>
              </p:nvGrpSpPr>
              <p:grpSpPr>
                <a:xfrm>
                  <a:off x="6843439" y="5088959"/>
                  <a:ext cx="1268945" cy="271385"/>
                  <a:chOff x="6843439" y="5088959"/>
                  <a:chExt cx="1268945" cy="271385"/>
                </a:xfrm>
              </p:grpSpPr>
              <p:sp>
                <p:nvSpPr>
                  <p:cNvPr id="66" name="新月形"/>
                  <p:cNvSpPr>
                    <a:spLocks/>
                  </p:cNvSpPr>
                  <p:nvPr/>
                </p:nvSpPr>
                <p:spPr>
                  <a:xfrm rot="5263130">
                    <a:off x="7196123" y="4736276"/>
                    <a:ext cx="220804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67" name="新月形"/>
                  <p:cNvSpPr>
                    <a:spLocks/>
                  </p:cNvSpPr>
                  <p:nvPr/>
                </p:nvSpPr>
                <p:spPr>
                  <a:xfrm rot="6078281">
                    <a:off x="7350485" y="4736275"/>
                    <a:ext cx="220804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68" name="新月形"/>
                  <p:cNvSpPr>
                    <a:spLocks/>
                  </p:cNvSpPr>
                  <p:nvPr/>
                </p:nvSpPr>
                <p:spPr>
                  <a:xfrm rot="6373927">
                    <a:off x="7436745" y="4765457"/>
                    <a:ext cx="220804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69" name="新月形"/>
                  <p:cNvSpPr>
                    <a:spLocks/>
                  </p:cNvSpPr>
                  <p:nvPr/>
                </p:nvSpPr>
                <p:spPr>
                  <a:xfrm rot="6906312">
                    <a:off x="7538897" y="4786856"/>
                    <a:ext cx="220804" cy="92617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</p:grpSp>
            <p:grpSp>
              <p:nvGrpSpPr>
                <p:cNvPr id="61" name="组合"/>
                <p:cNvGrpSpPr>
                  <a:grpSpLocks/>
                </p:cNvGrpSpPr>
                <p:nvPr/>
              </p:nvGrpSpPr>
              <p:grpSpPr>
                <a:xfrm rot="1353540">
                  <a:off x="7099620" y="5176978"/>
                  <a:ext cx="1268946" cy="272853"/>
                  <a:chOff x="7099620" y="5176978"/>
                  <a:chExt cx="1268946" cy="272853"/>
                </a:xfrm>
              </p:grpSpPr>
              <p:sp>
                <p:nvSpPr>
                  <p:cNvPr id="62" name="新月形"/>
                  <p:cNvSpPr>
                    <a:spLocks/>
                  </p:cNvSpPr>
                  <p:nvPr/>
                </p:nvSpPr>
                <p:spPr>
                  <a:xfrm rot="5263130">
                    <a:off x="7451706" y="4824892"/>
                    <a:ext cx="221998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63" name="新月形"/>
                  <p:cNvSpPr>
                    <a:spLocks/>
                  </p:cNvSpPr>
                  <p:nvPr/>
                </p:nvSpPr>
                <p:spPr>
                  <a:xfrm rot="6078281">
                    <a:off x="7606068" y="4824890"/>
                    <a:ext cx="221998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64" name="新月形"/>
                  <p:cNvSpPr>
                    <a:spLocks/>
                  </p:cNvSpPr>
                  <p:nvPr/>
                </p:nvSpPr>
                <p:spPr>
                  <a:xfrm rot="6373927">
                    <a:off x="7692330" y="4854230"/>
                    <a:ext cx="221998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  <p:sp>
                <p:nvSpPr>
                  <p:cNvPr id="65" name="新月形"/>
                  <p:cNvSpPr>
                    <a:spLocks/>
                  </p:cNvSpPr>
                  <p:nvPr/>
                </p:nvSpPr>
                <p:spPr>
                  <a:xfrm rot="6906312">
                    <a:off x="7794480" y="4875746"/>
                    <a:ext cx="221998" cy="9261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525" cmpd="sng">
                    <a:noFill/>
                    <a:prstDash val="solid"/>
                    <a:miter/>
                  </a:ln>
                </p:spPr>
              </p:sp>
            </p:grpSp>
          </p:grpSp>
        </p:grpSp>
        <p:sp>
          <p:nvSpPr>
            <p:cNvPr id="55" name="矩形"/>
            <p:cNvSpPr>
              <a:spLocks/>
            </p:cNvSpPr>
            <p:nvPr/>
          </p:nvSpPr>
          <p:spPr>
            <a:xfrm>
              <a:off x="6487057" y="4492420"/>
              <a:ext cx="1366838" cy="400050"/>
            </a:xfrm>
            <a:prstGeom prst="rect">
              <a:avLst/>
            </a:prstGeom>
            <a:noFill/>
            <a:ln w="9525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l" ea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  IO</a:t>
              </a:r>
              <a:r>
                <a:rPr lang="zh-CN" altLang="en-US" sz="20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节点</a:t>
              </a:r>
              <a:endParaRPr lang="en-US" altLang="zh-CN"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曙光集群物理</a:t>
            </a:r>
            <a:r>
              <a:rPr lang="zh-CN" altLang="en-US" dirty="0" smtClean="0">
                <a:solidFill>
                  <a:srgbClr val="595959"/>
                </a:solidFill>
                <a:cs typeface="Times New Roman" charset="0"/>
              </a:rPr>
              <a:t>视图</a:t>
            </a:r>
            <a:endParaRPr lang="zh-CN" altLang="en-US" dirty="0">
              <a:solidFill>
                <a:srgbClr val="595959"/>
              </a:solidFill>
              <a:cs typeface="Times New Roman" charset="0"/>
            </a:endParaRPr>
          </a:p>
          <a:p>
            <a:endParaRPr lang="zh-CN" altLang="en-US" dirty="0"/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35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148064" y="33569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登录节点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148064" y="38610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管理节点</a:t>
            </a:r>
            <a:endParaRPr lang="zh-CN" altLang="en-US" dirty="0"/>
          </a:p>
        </p:txBody>
      </p:sp>
      <p:sp>
        <p:nvSpPr>
          <p:cNvPr id="7" name="文本框 3"/>
          <p:cNvSpPr txBox="1"/>
          <p:nvPr/>
        </p:nvSpPr>
        <p:spPr>
          <a:xfrm>
            <a:off x="5220072" y="49411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IO</a:t>
            </a:r>
            <a:r>
              <a:rPr lang="zh-CN" altLang="en-US" dirty="0" smtClean="0"/>
              <a:t>节点</a:t>
            </a:r>
            <a:endParaRPr lang="zh-CN" altLang="en-US" dirty="0"/>
          </a:p>
        </p:txBody>
      </p:sp>
      <p:sp>
        <p:nvSpPr>
          <p:cNvPr id="8" name="文本框 3"/>
          <p:cNvSpPr txBox="1"/>
          <p:nvPr/>
        </p:nvSpPr>
        <p:spPr>
          <a:xfrm>
            <a:off x="5148064" y="43651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计算</a:t>
            </a:r>
            <a:r>
              <a:rPr lang="zh-CN" altLang="en-US" dirty="0" smtClean="0"/>
              <a:t>节点</a:t>
            </a:r>
            <a:endParaRPr lang="zh-CN" altLang="en-US" dirty="0"/>
          </a:p>
        </p:txBody>
      </p:sp>
      <p:sp>
        <p:nvSpPr>
          <p:cNvPr id="9" name="文本框 3"/>
          <p:cNvSpPr txBox="1"/>
          <p:nvPr/>
        </p:nvSpPr>
        <p:spPr>
          <a:xfrm>
            <a:off x="5220072" y="544522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SMP</a:t>
            </a:r>
            <a:r>
              <a:rPr lang="zh-CN" altLang="en-US" dirty="0" smtClean="0"/>
              <a:t>胖节点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4" idx="1"/>
          </p:cNvCxnSpPr>
          <p:nvPr/>
        </p:nvCxnSpPr>
        <p:spPr>
          <a:xfrm flipH="1">
            <a:off x="2627784" y="3541658"/>
            <a:ext cx="2520280" cy="175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6" idx="1"/>
          </p:cNvCxnSpPr>
          <p:nvPr/>
        </p:nvCxnSpPr>
        <p:spPr>
          <a:xfrm flipH="1" flipV="1">
            <a:off x="2627784" y="3717032"/>
            <a:ext cx="2520280" cy="3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1"/>
          </p:cNvCxnSpPr>
          <p:nvPr/>
        </p:nvCxnSpPr>
        <p:spPr>
          <a:xfrm flipH="1" flipV="1">
            <a:off x="2699792" y="4221088"/>
            <a:ext cx="2448272" cy="3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1"/>
          </p:cNvCxnSpPr>
          <p:nvPr/>
        </p:nvCxnSpPr>
        <p:spPr>
          <a:xfrm flipH="1" flipV="1">
            <a:off x="2627784" y="5013176"/>
            <a:ext cx="2592288" cy="11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9" idx="1"/>
          </p:cNvCxnSpPr>
          <p:nvPr/>
        </p:nvCxnSpPr>
        <p:spPr>
          <a:xfrm flipH="1" flipV="1">
            <a:off x="2627784" y="5013176"/>
            <a:ext cx="2592288" cy="61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9" idx="1"/>
          </p:cNvCxnSpPr>
          <p:nvPr/>
        </p:nvCxnSpPr>
        <p:spPr>
          <a:xfrm flipH="1" flipV="1">
            <a:off x="2627784" y="5589240"/>
            <a:ext cx="2592288" cy="4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95959"/>
                </a:solidFill>
                <a:cs typeface="Times New Roman" charset="0"/>
              </a:rPr>
              <a:t>曙光集群网络拓扑</a:t>
            </a:r>
            <a:r>
              <a:rPr lang="zh-CN" altLang="en-US" dirty="0" smtClean="0">
                <a:solidFill>
                  <a:srgbClr val="595959"/>
                </a:solidFill>
                <a:cs typeface="Times New Roman" charset="0"/>
              </a:rPr>
              <a:t>图</a:t>
            </a:r>
            <a:endParaRPr lang="zh-CN" altLang="en-US" dirty="0">
              <a:solidFill>
                <a:srgbClr val="595959"/>
              </a:solidFill>
              <a:cs typeface="Times New Roman" charset="0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75247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490" y="2348850"/>
            <a:ext cx="3804247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1200"/>
              </a:spcBef>
              <a:buFont typeface="+mj-ea"/>
              <a:buAutoNum type="ea1JpnChsDbPeriod" startAt="4"/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PBS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介绍和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37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力求控制对批处理的初始化和调度执行，允许作业在不同主机间的路由。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独立的调度模块存有各个可用的排队作业、运行作业和系统资源使用信息，并且允许系统管理员定义资源和每个作业可使用的数量。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在作业调度策略上，PBS提供了默认的公平共享和独占FIFO调度策略，还提供了TCL、BACL、C三种过程语言和调度类，并定义了一些调度需要的函数和完整的API，方便实现新的调度策略。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提供文件传送，File Stage-in 和Stage-out。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满足POSIX1003.2d 标准，支持作业依赖，和完整的安全认证。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提供用户映射功能，使PBS 能用于用户不一致的系统中。</a:t>
            </a: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PBS</a:t>
            </a:r>
            <a:r>
              <a:rPr lang="zh-CN" altLang="en-US" dirty="0"/>
              <a:t>作业调度系统 </a:t>
            </a:r>
          </a:p>
        </p:txBody>
      </p:sp>
    </p:spTree>
    <p:extLst>
      <p:ext uri="{BB962C8B-B14F-4D97-AF65-F5344CB8AC3E}">
        <p14:creationId xmlns:p14="http://schemas.microsoft.com/office/powerpoint/2010/main" val="18015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PBS</a:t>
            </a:r>
            <a:r>
              <a:rPr lang="zh-CN" altLang="en-US" dirty="0" smtClean="0"/>
              <a:t>的基本原理</a:t>
            </a:r>
            <a:endParaRPr lang="zh-CN" altLang="en-US" dirty="0"/>
          </a:p>
        </p:txBody>
      </p:sp>
      <p:pic>
        <p:nvPicPr>
          <p:cNvPr id="4" name="Picture 4" descr="The image “file:///C:/art_sun_jms_fig03.bmp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" y="1085057"/>
            <a:ext cx="8101013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zh-CN" altLang="zh-CN" sz="1800" u="sng" dirty="0">
                <a:solidFill>
                  <a:srgbClr val="FF0000"/>
                </a:solidFill>
              </a:rPr>
              <a:t>准备</a:t>
            </a:r>
            <a:r>
              <a:rPr lang="zh-CN" altLang="zh-CN" sz="1800" dirty="0"/>
              <a:t>：编写描述改作业的脚本，包括作业名，需要的资源等。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zh-CN" altLang="zh-CN" sz="1800" u="sng" dirty="0">
                <a:solidFill>
                  <a:srgbClr val="FF0000"/>
                </a:solidFill>
              </a:rPr>
              <a:t>提交</a:t>
            </a:r>
            <a:r>
              <a:rPr lang="zh-CN" altLang="zh-CN" sz="1800" dirty="0"/>
              <a:t>：使用qsub命令将该作业提交给PBS服务器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zh-CN" altLang="zh-CN" sz="1800" u="sng" dirty="0">
                <a:solidFill>
                  <a:srgbClr val="FF0000"/>
                </a:solidFill>
              </a:rPr>
              <a:t>排队</a:t>
            </a:r>
            <a:r>
              <a:rPr lang="zh-CN" altLang="zh-CN" sz="1800" dirty="0"/>
              <a:t>：服务器将该任务排入适当的队列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zh-CN" altLang="zh-CN" sz="1800" u="sng" dirty="0">
                <a:solidFill>
                  <a:srgbClr val="FF0000"/>
                </a:solidFill>
              </a:rPr>
              <a:t>调度</a:t>
            </a:r>
            <a:r>
              <a:rPr lang="zh-CN" altLang="zh-CN" sz="1800" dirty="0"/>
              <a:t>：服务器检查各工作节点的状态是否符合该作业的要求，并进行调度。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zh-CN" altLang="zh-CN" sz="1800" u="sng" dirty="0">
                <a:solidFill>
                  <a:srgbClr val="FF0000"/>
                </a:solidFill>
              </a:rPr>
              <a:t>执行</a:t>
            </a:r>
            <a:r>
              <a:rPr lang="zh-CN" altLang="zh-CN" sz="1800" dirty="0"/>
              <a:t>：当条件满足时，作业被发给相应的执行服务器执行。程序运行时执行服务器会收集程序的标准输出和标准错误流，等程序结束时，将这些信息返回给用户。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zh-CN" altLang="zh-CN" sz="1800" u="sng" dirty="0">
                <a:solidFill>
                  <a:srgbClr val="FF0000"/>
                </a:solidFill>
              </a:rPr>
              <a:t>查询和调整</a:t>
            </a:r>
            <a:r>
              <a:rPr lang="zh-CN" altLang="zh-CN" sz="1800" dirty="0"/>
              <a:t>：当作业在运行时，用户可以使用qstat进行状态查询。用户发现作业提交错误时，可以使用qdel删除正在运行的作业。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zh-CN" altLang="zh-CN" sz="1800" u="sng" dirty="0">
                <a:solidFill>
                  <a:srgbClr val="FF0000"/>
                </a:solidFill>
              </a:rPr>
              <a:t>查看结果</a:t>
            </a:r>
            <a:r>
              <a:rPr lang="zh-CN" altLang="zh-CN" sz="1800" dirty="0"/>
              <a:t>：使用文本编辑软件vi或者系统命令cat, less等查看输出及错误信息显示。</a:t>
            </a:r>
          </a:p>
          <a:p>
            <a:pPr>
              <a:lnSpc>
                <a:spcPct val="150000"/>
              </a:lnSpc>
            </a:pPr>
            <a:endParaRPr lang="zh-CN" altLang="en-US" sz="1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PBS</a:t>
            </a:r>
            <a:r>
              <a:rPr lang="zh-CN" altLang="en-US" dirty="0" smtClean="0"/>
              <a:t>的使用步骤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99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PBS</a:t>
            </a:r>
            <a:r>
              <a:rPr lang="zh-CN" altLang="en-US" dirty="0" smtClean="0"/>
              <a:t>的基本命令</a:t>
            </a:r>
            <a:endParaRPr lang="zh-CN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982" y="2243138"/>
            <a:ext cx="7920037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方正楷体" pitchFamily="1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方正楷体" pitchFamily="1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方正楷体" pitchFamily="1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方正楷体" pitchFamily="1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方正楷体" pitchFamily="1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方正楷体" pitchFamily="1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方正楷体" pitchFamily="1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方正楷体" pitchFamily="1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方正楷体" pitchFamily="1" charset="-122"/>
                <a:cs typeface="+mn-cs"/>
              </a:defRPr>
            </a:lvl9pPr>
          </a:lstStyle>
          <a:p>
            <a:r>
              <a:rPr lang="zh-CN" sz="1800"/>
              <a:t>在</a:t>
            </a:r>
            <a:r>
              <a:rPr lang="zh-CN" altLang="zh-CN" sz="1800"/>
              <a:t>PBS</a:t>
            </a:r>
            <a:r>
              <a:rPr lang="zh-CN" sz="1800"/>
              <a:t>系统中，用户使用</a:t>
            </a:r>
            <a:r>
              <a:rPr lang="zh-CN" altLang="zh-CN" sz="1800"/>
              <a:t>qsub </a:t>
            </a:r>
            <a:r>
              <a:rPr lang="zh-CN" sz="1800"/>
              <a:t>命令提交用户程序。用户运行程序的命令及</a:t>
            </a:r>
            <a:r>
              <a:rPr lang="zh-CN" altLang="zh-CN" sz="1800"/>
              <a:t>PBS</a:t>
            </a:r>
            <a:r>
              <a:rPr lang="zh-CN" sz="1800"/>
              <a:t>环境变量设置组成</a:t>
            </a:r>
            <a:r>
              <a:rPr lang="zh-CN" altLang="zh-CN" sz="1800"/>
              <a:t>PBS</a:t>
            </a:r>
            <a:r>
              <a:rPr lang="zh-CN" sz="1800"/>
              <a:t>作业脚本，作业脚本使用如下格式提交到</a:t>
            </a:r>
            <a:r>
              <a:rPr lang="zh-CN" altLang="zh-CN" sz="1800"/>
              <a:t>PBS</a:t>
            </a:r>
            <a:r>
              <a:rPr lang="zh-CN" sz="1800"/>
              <a:t>系统运行：</a:t>
            </a:r>
          </a:p>
          <a:p>
            <a:pPr eaLnBrk="0" hangingPunct="0"/>
            <a:endParaRPr lang="zh-CN" altLang="zh-CN" sz="200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44" y="3822700"/>
            <a:ext cx="6337300" cy="7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Qsub</a:t>
            </a:r>
            <a:r>
              <a:rPr lang="zh-CN" altLang="en-US" dirty="0" smtClean="0"/>
              <a:t>运行参数</a:t>
            </a:r>
            <a:endParaRPr lang="zh-CN" alt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9" y="1431121"/>
            <a:ext cx="8640763" cy="50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PBS</a:t>
            </a:r>
            <a:r>
              <a:rPr lang="zh-CN" altLang="en-US" dirty="0" smtClean="0"/>
              <a:t>作业脚本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50875" y="1381919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800"/>
              <a:t>注释</a:t>
            </a:r>
            <a:r>
              <a:rPr lang="zh-CN" altLang="zh-CN" sz="2800"/>
              <a:t>,</a:t>
            </a:r>
            <a:r>
              <a:rPr lang="zh-CN" sz="2800"/>
              <a:t>以“</a:t>
            </a:r>
            <a:r>
              <a:rPr lang="zh-CN" altLang="zh-CN" sz="2800"/>
              <a:t>#”</a:t>
            </a:r>
            <a:r>
              <a:rPr lang="zh-CN" sz="2800"/>
              <a:t>开头</a:t>
            </a:r>
          </a:p>
          <a:p>
            <a:r>
              <a:rPr lang="zh-CN" altLang="zh-CN" sz="2800"/>
              <a:t>PBS</a:t>
            </a:r>
            <a:r>
              <a:rPr lang="zh-CN" sz="2800"/>
              <a:t>指令</a:t>
            </a:r>
            <a:r>
              <a:rPr lang="zh-CN" altLang="zh-CN" sz="2800"/>
              <a:t>,</a:t>
            </a:r>
            <a:r>
              <a:rPr lang="zh-CN" sz="2800"/>
              <a:t>以“</a:t>
            </a:r>
            <a:r>
              <a:rPr lang="zh-CN" altLang="zh-CN" sz="2800"/>
              <a:t>#PBS”</a:t>
            </a:r>
            <a:r>
              <a:rPr lang="zh-CN" sz="2800"/>
              <a:t>开头</a:t>
            </a:r>
          </a:p>
          <a:p>
            <a:r>
              <a:rPr lang="zh-CN" altLang="zh-CN" sz="2800"/>
              <a:t>SHELL</a:t>
            </a:r>
            <a:r>
              <a:rPr lang="zh-CN" sz="2800"/>
              <a:t>命令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3190082"/>
            <a:ext cx="7772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 smtClean="0"/>
              <a:t>以下为集群中已安装的软件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 smtClean="0"/>
              <a:t>其中主要的行业软件如下：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F</a:t>
            </a:r>
            <a:r>
              <a:rPr lang="en-US" altLang="zh-CN" dirty="0" smtClean="0"/>
              <a:t>luent-6.3.26</a:t>
            </a:r>
          </a:p>
          <a:p>
            <a:pPr marL="0" indent="0">
              <a:buNone/>
            </a:pPr>
            <a:r>
              <a:rPr lang="en-US" altLang="zh-CN" dirty="0"/>
              <a:t>	G</a:t>
            </a:r>
            <a:r>
              <a:rPr lang="en-US" altLang="zh-CN" dirty="0" smtClean="0"/>
              <a:t>aussian09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MATLAB_R2011b</a:t>
            </a:r>
          </a:p>
          <a:p>
            <a:pPr marL="0" indent="0">
              <a:buNone/>
            </a:pPr>
            <a:r>
              <a:rPr lang="en-US" altLang="zh-CN" dirty="0"/>
              <a:t>	M</a:t>
            </a:r>
            <a:r>
              <a:rPr lang="en-US" altLang="zh-CN" dirty="0" smtClean="0"/>
              <a:t>eep-1.2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OpenFOAM-2.1.1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Vasp-5.2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28596" y="357188"/>
            <a:ext cx="7023724" cy="571482"/>
          </a:xfrm>
        </p:spPr>
        <p:txBody>
          <a:bodyPr/>
          <a:lstStyle/>
          <a:p>
            <a:r>
              <a:rPr lang="zh-CN" altLang="zh-CN" dirty="0"/>
              <a:t>学校搭建高性能计算集群系统</a:t>
            </a:r>
            <a:r>
              <a:rPr lang="zh-CN" altLang="zh-CN" dirty="0" smtClean="0"/>
              <a:t>介绍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16" y="1916832"/>
            <a:ext cx="889768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PBS</a:t>
            </a:r>
            <a:r>
              <a:rPr lang="zh-CN" altLang="en-US" dirty="0" smtClean="0"/>
              <a:t>的环境变量</a:t>
            </a:r>
            <a:endParaRPr lang="zh-CN" alt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9" y="1412776"/>
            <a:ext cx="8640763" cy="50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PBS</a:t>
            </a:r>
            <a:r>
              <a:rPr lang="zh-CN" altLang="en-US" dirty="0" smtClean="0"/>
              <a:t>作业脚本举例</a:t>
            </a:r>
            <a:endParaRPr lang="zh-CN" alt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1437"/>
            <a:ext cx="7272338" cy="1944688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29000"/>
            <a:ext cx="7272338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zh-CN" dirty="0"/>
              <a:t>编辑PBS脚本内容如下：（注意，#PBS行不是注释，所有说明行均以###开始，即红色字体部分）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>
                <a:solidFill>
                  <a:srgbClr val="FF0000"/>
                </a:solidFill>
              </a:rPr>
              <a:t>###声明作业名为mpi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/>
              <a:t>#PBS -N mpi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>
                <a:solidFill>
                  <a:srgbClr val="FF0000"/>
                </a:solidFill>
              </a:rPr>
              <a:t>###申请资源数为10个节点，每个节点16个cpu    </a:t>
            </a:r>
            <a:r>
              <a:rPr lang="zh-CN" altLang="zh-CN" dirty="0"/>
              <a:t>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/>
              <a:t>#PBS -l nodes=10:ppn=16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>
                <a:solidFill>
                  <a:srgbClr val="FF0000"/>
                </a:solidFill>
              </a:rPr>
              <a:t>###将标准输出信息与标准错误信息合并输出到文件中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/>
              <a:t>#PBS -j oe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>
                <a:solidFill>
                  <a:srgbClr val="FF0000"/>
                </a:solidFill>
              </a:rPr>
              <a:t>###指定作业提交到low队列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/>
              <a:t>#PBS –q low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>
                <a:solidFill>
                  <a:srgbClr val="FF0000"/>
                </a:solidFill>
              </a:rPr>
              <a:t>###估计最大运算时间为1000小时，若没有设置这项，系统为自动按所在队列默认walltime处理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/>
              <a:t>#PBS -l walltime=1000:00:00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详细实例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90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###在作业结束时，给用户发邮件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/>
              <a:t>#PBS -m 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###声明邮箱地址，如test@hpc.com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/>
              <a:t>#PBS -M test@hpc.com</a:t>
            </a:r>
          </a:p>
          <a:p>
            <a:pPr>
              <a:lnSpc>
                <a:spcPct val="80000"/>
              </a:lnSpc>
            </a:pPr>
            <a:endParaRPr lang="zh-CN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###进入作业调度目录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/>
              <a:t>cd $PBS_O_WORKDIR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###计算申请的cpu数目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/>
              <a:t>NP=`cat $PBS_NODEFILE | wc -l`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###设置计算所需要的环境变量，如使用GNU版OpenMPI运行程序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/>
              <a:t>source /public/software/mpi/openmpi1.4-gnu.sh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###程序运行部分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 smtClean="0"/>
              <a:t>mpirun -np $NP -machinefile $PBS_NODEFILE  cpi-openmpi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详细实例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11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查询和取消作业</a:t>
            </a:r>
            <a:endParaRPr lang="zh-CN" alt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69" y="1711325"/>
            <a:ext cx="7561262" cy="1944688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9" y="4448175"/>
            <a:ext cx="7561262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查询作业运行的位置</a:t>
            </a:r>
            <a:endParaRPr lang="zh-CN" alt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32" y="2205037"/>
            <a:ext cx="7272337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作业提交后处于排队状态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000" dirty="0"/>
              <a:t>    </a:t>
            </a:r>
            <a:r>
              <a:rPr lang="zh-CN" altLang="zh-CN" sz="1600" dirty="0"/>
              <a:t>没有可用的节点，也就是节点资源被其他作业使用；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1600" dirty="0"/>
              <a:t>     节点处于忙状态;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1600" dirty="0"/>
              <a:t>     调度器失效;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1600" dirty="0"/>
              <a:t>      指定的节点失效，或者节点上的mom失效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作业提交后异常结束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000" dirty="0"/>
              <a:t>    </a:t>
            </a:r>
            <a:r>
              <a:rPr lang="zh-CN" altLang="zh-CN" sz="1600" dirty="0"/>
              <a:t>脚本文件使用的是windows格式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1600" dirty="0"/>
              <a:t>     脚本中使用一些命令路径问题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1600" dirty="0"/>
              <a:t>     脚本退出但是作业没有退出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1600" dirty="0"/>
              <a:t>     用户使用的文件的权限问题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处理方法的原则是查看作业的标准输入和标准错误输出的结果</a:t>
            </a:r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错误处理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14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490" y="2348850"/>
            <a:ext cx="7571303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1200"/>
              </a:spcBef>
              <a:buFont typeface="+mj-ea"/>
              <a:buAutoNum type="ea1JpnChsDbPeriod" startAt="5"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已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安装计算软件的提交脚本使用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说明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33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sz="1800" dirty="0"/>
              <a:t>#!/bin/bash</a:t>
            </a:r>
          </a:p>
          <a:p>
            <a:r>
              <a:rPr lang="en-US" altLang="zh-CN" sz="1800" dirty="0"/>
              <a:t>#PBS -N </a:t>
            </a:r>
            <a:r>
              <a:rPr lang="en-US" altLang="zh-CN" sz="1800" dirty="0" err="1"/>
              <a:t>fluent.test</a:t>
            </a:r>
            <a:endParaRPr lang="en-US" altLang="zh-CN" sz="1800" dirty="0"/>
          </a:p>
          <a:p>
            <a:r>
              <a:rPr lang="en-US" altLang="zh-CN" sz="1800" dirty="0"/>
              <a:t>#PBS -l nodes=1:ppn=32</a:t>
            </a:r>
          </a:p>
          <a:p>
            <a:r>
              <a:rPr lang="en-US" altLang="zh-CN" sz="1800" dirty="0"/>
              <a:t>#PBS -l </a:t>
            </a:r>
            <a:r>
              <a:rPr lang="en-US" altLang="zh-CN" sz="1800" dirty="0" err="1"/>
              <a:t>walltime</a:t>
            </a:r>
            <a:r>
              <a:rPr lang="en-US" altLang="zh-CN" sz="1800" dirty="0"/>
              <a:t>=600:00:00</a:t>
            </a:r>
          </a:p>
          <a:p>
            <a:r>
              <a:rPr lang="en-US" altLang="zh-CN" sz="1800" dirty="0"/>
              <a:t>#PBS -j </a:t>
            </a:r>
            <a:r>
              <a:rPr lang="en-US" altLang="zh-CN" sz="1800" dirty="0" err="1"/>
              <a:t>oe</a:t>
            </a:r>
            <a:endParaRPr lang="en-US" altLang="zh-CN" sz="1800" dirty="0"/>
          </a:p>
          <a:p>
            <a:r>
              <a:rPr lang="en-US" altLang="zh-CN" sz="1800" dirty="0"/>
              <a:t>#PBS -q </a:t>
            </a:r>
            <a:r>
              <a:rPr lang="en-US" altLang="zh-CN" sz="1800" dirty="0" err="1"/>
              <a:t>amd</a:t>
            </a:r>
            <a:endParaRPr lang="en-US" altLang="zh-CN" sz="1800" dirty="0"/>
          </a:p>
          <a:p>
            <a:r>
              <a:rPr lang="en-US" altLang="zh-CN" sz="1800" dirty="0"/>
              <a:t>#PBS -m </a:t>
            </a:r>
            <a:r>
              <a:rPr lang="en-US" altLang="zh-CN" sz="1800" dirty="0" err="1"/>
              <a:t>abe</a:t>
            </a:r>
            <a:endParaRPr lang="en-US" altLang="zh-CN" sz="1800" dirty="0"/>
          </a:p>
          <a:p>
            <a:r>
              <a:rPr lang="en-US" altLang="zh-CN" sz="1800" dirty="0"/>
              <a:t>#PBS -M </a:t>
            </a:r>
            <a:r>
              <a:rPr lang="en-US" altLang="zh-CN" sz="1800" dirty="0" smtClean="0"/>
              <a:t>your_email@cczu.edu.cn</a:t>
            </a:r>
            <a:endParaRPr lang="en-US" altLang="zh-CN" sz="1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Fluent</a:t>
            </a:r>
            <a:r>
              <a:rPr lang="zh-CN" altLang="en-US" dirty="0" smtClean="0"/>
              <a:t>作业脚本说明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24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sz="1800" dirty="0"/>
              <a:t>source /public/software-a840/profile.d/fluent-env.sh</a:t>
            </a:r>
          </a:p>
          <a:p>
            <a:r>
              <a:rPr lang="en-US" altLang="zh-CN" sz="1800" dirty="0"/>
              <a:t>#The version of fluent solver</a:t>
            </a:r>
          </a:p>
          <a:p>
            <a:r>
              <a:rPr lang="en-US" altLang="zh-CN" sz="1800" dirty="0"/>
              <a:t>FLUENTSOLVER=2d  </a:t>
            </a:r>
          </a:p>
          <a:p>
            <a:r>
              <a:rPr lang="en-US" altLang="zh-CN" sz="1800" dirty="0"/>
              <a:t>#The name of </a:t>
            </a:r>
            <a:r>
              <a:rPr lang="en-US" altLang="zh-CN" sz="1800" dirty="0" err="1"/>
              <a:t>joufile</a:t>
            </a:r>
            <a:endParaRPr lang="en-US" altLang="zh-CN" sz="1800" dirty="0"/>
          </a:p>
          <a:p>
            <a:r>
              <a:rPr lang="en-US" altLang="zh-CN" sz="1800" dirty="0" err="1"/>
              <a:t>joufile</a:t>
            </a:r>
            <a:r>
              <a:rPr lang="en-US" altLang="zh-CN" sz="1800" dirty="0"/>
              <a:t>=</a:t>
            </a:r>
            <a:r>
              <a:rPr lang="en-US" altLang="zh-CN" sz="1800" dirty="0" err="1"/>
              <a:t>myjob.jou</a:t>
            </a:r>
            <a:r>
              <a:rPr lang="en-US" altLang="zh-CN" sz="1800" dirty="0"/>
              <a:t> </a:t>
            </a:r>
          </a:p>
          <a:p>
            <a:r>
              <a:rPr lang="en-US" altLang="zh-CN" sz="1800" dirty="0"/>
              <a:t>id=`echo $</a:t>
            </a:r>
            <a:r>
              <a:rPr lang="en-US" altLang="zh-CN" sz="1800" dirty="0" err="1"/>
              <a:t>PBS_JOBID|awk</a:t>
            </a:r>
            <a:r>
              <a:rPr lang="en-US" altLang="zh-CN" sz="1800" dirty="0"/>
              <a:t> -F. '{print $1}'`</a:t>
            </a:r>
          </a:p>
          <a:p>
            <a:r>
              <a:rPr lang="en-US" altLang="zh-CN" sz="1800" dirty="0"/>
              <a:t>output=$id.log</a:t>
            </a:r>
          </a:p>
          <a:p>
            <a:r>
              <a:rPr lang="en-US" altLang="zh-CN" sz="1800" dirty="0"/>
              <a:t>cd $PBS_O_WORKDIR  </a:t>
            </a:r>
          </a:p>
          <a:p>
            <a:r>
              <a:rPr lang="en-US" altLang="zh-CN" sz="1800" dirty="0" err="1"/>
              <a:t>rm</a:t>
            </a:r>
            <a:r>
              <a:rPr lang="en-US" altLang="zh-CN" sz="1800" dirty="0"/>
              <a:t> -f </a:t>
            </a:r>
            <a:r>
              <a:rPr lang="en-US" altLang="zh-CN" sz="1800" dirty="0" err="1"/>
              <a:t>pnodes</a:t>
            </a:r>
            <a:r>
              <a:rPr lang="en-US" altLang="zh-CN" sz="1800" dirty="0"/>
              <a:t>    </a:t>
            </a:r>
          </a:p>
          <a:p>
            <a:r>
              <a:rPr lang="en-US" altLang="zh-CN" sz="1800" dirty="0" err="1"/>
              <a:t>pnodes</a:t>
            </a:r>
            <a:r>
              <a:rPr lang="en-US" altLang="zh-CN" sz="1800" dirty="0"/>
              <a:t>=`cat $PBS_NODEFILE | sort &gt; </a:t>
            </a:r>
            <a:r>
              <a:rPr lang="en-US" altLang="zh-CN" sz="1800" dirty="0" err="1"/>
              <a:t>pnodes</a:t>
            </a:r>
            <a:r>
              <a:rPr lang="en-US" altLang="zh-CN" sz="1800" dirty="0"/>
              <a:t>` </a:t>
            </a:r>
          </a:p>
          <a:p>
            <a:r>
              <a:rPr lang="en-US" altLang="zh-CN" sz="1800" dirty="0" err="1"/>
              <a:t>ncpus</a:t>
            </a:r>
            <a:r>
              <a:rPr lang="en-US" altLang="zh-CN" sz="1800" dirty="0"/>
              <a:t>=`cat </a:t>
            </a:r>
            <a:r>
              <a:rPr lang="en-US" altLang="zh-CN" sz="1800" dirty="0" err="1"/>
              <a:t>pnodes</a:t>
            </a:r>
            <a:r>
              <a:rPr lang="en-US" altLang="zh-CN" sz="1800" dirty="0"/>
              <a:t> | </a:t>
            </a:r>
            <a:r>
              <a:rPr lang="en-US" altLang="zh-CN" sz="1800" dirty="0" err="1"/>
              <a:t>wc</a:t>
            </a:r>
            <a:r>
              <a:rPr lang="en-US" altLang="zh-CN" sz="1800" dirty="0"/>
              <a:t> -l`    </a:t>
            </a:r>
          </a:p>
          <a:p>
            <a:r>
              <a:rPr lang="en-US" altLang="zh-CN" sz="1800" dirty="0"/>
              <a:t>echo "</a:t>
            </a:r>
            <a:r>
              <a:rPr lang="en-US" altLang="zh-CN" sz="1800" dirty="0" err="1"/>
              <a:t>cpu</a:t>
            </a:r>
            <a:r>
              <a:rPr lang="en-US" altLang="zh-CN" sz="1800" dirty="0"/>
              <a:t> </a:t>
            </a:r>
            <a:r>
              <a:rPr lang="en-US" altLang="zh-CN" sz="1800" dirty="0" err="1"/>
              <a:t>num</a:t>
            </a:r>
            <a:r>
              <a:rPr lang="en-US" altLang="zh-CN" sz="1800" dirty="0"/>
              <a:t> is $</a:t>
            </a:r>
            <a:r>
              <a:rPr lang="en-US" altLang="zh-CN" sz="1800" dirty="0" err="1"/>
              <a:t>ncpus</a:t>
            </a:r>
            <a:r>
              <a:rPr lang="en-US" altLang="zh-CN" sz="1800" dirty="0"/>
              <a:t>" &gt;&gt;$output</a:t>
            </a:r>
          </a:p>
          <a:p>
            <a:r>
              <a:rPr lang="en-US" altLang="zh-CN" sz="1800" dirty="0"/>
              <a:t>echo `cat $PBS_NODEFILE`  &gt;&gt;$output</a:t>
            </a:r>
          </a:p>
          <a:p>
            <a:r>
              <a:rPr lang="en-US" altLang="zh-CN" sz="1800" dirty="0"/>
              <a:t>dos2unix $</a:t>
            </a:r>
            <a:r>
              <a:rPr lang="en-US" altLang="zh-CN" sz="1800" dirty="0" err="1"/>
              <a:t>joufile</a:t>
            </a:r>
            <a:endParaRPr lang="en-US" altLang="zh-CN" sz="1800" dirty="0"/>
          </a:p>
          <a:p>
            <a:r>
              <a:rPr lang="en-US" altLang="zh-CN" sz="1800" dirty="0"/>
              <a:t>fluent  -</a:t>
            </a:r>
            <a:r>
              <a:rPr lang="en-US" altLang="zh-CN" sz="1800" dirty="0" err="1"/>
              <a:t>ssh</a:t>
            </a:r>
            <a:r>
              <a:rPr lang="en-US" altLang="zh-CN" sz="1800" dirty="0"/>
              <a:t> $FLUENTSOLVER -</a:t>
            </a:r>
            <a:r>
              <a:rPr lang="en-US" altLang="zh-CN" sz="1800" dirty="0" err="1"/>
              <a:t>t$ncpus</a:t>
            </a:r>
            <a:r>
              <a:rPr lang="en-US" altLang="zh-CN" sz="1800" dirty="0"/>
              <a:t> -</a:t>
            </a:r>
            <a:r>
              <a:rPr lang="en-US" altLang="zh-CN" sz="1800" dirty="0" err="1"/>
              <a:t>cnf</a:t>
            </a:r>
            <a:r>
              <a:rPr lang="en-US" altLang="zh-CN" sz="1800" dirty="0"/>
              <a:t>=./</a:t>
            </a:r>
            <a:r>
              <a:rPr lang="en-US" altLang="zh-CN" sz="1800" dirty="0" err="1"/>
              <a:t>pnodes</a:t>
            </a:r>
            <a:r>
              <a:rPr lang="en-US" altLang="zh-CN" sz="1800" dirty="0"/>
              <a:t> -p -g -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$</a:t>
            </a:r>
            <a:r>
              <a:rPr lang="en-US" altLang="zh-CN" sz="1800" dirty="0" err="1"/>
              <a:t>joufile</a:t>
            </a:r>
            <a:r>
              <a:rPr lang="en-US" altLang="zh-CN" sz="1800" dirty="0"/>
              <a:t>  &gt;&gt;$output  2&gt;&amp;1</a:t>
            </a:r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Fluent</a:t>
            </a:r>
            <a:r>
              <a:rPr lang="zh-CN" altLang="en-US" dirty="0"/>
              <a:t>作业脚本说明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66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 smtClean="0"/>
              <a:t>队列说明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 </a:t>
            </a:r>
            <a:r>
              <a:rPr lang="zh-CN" altLang="en-US" sz="2000" dirty="0" smtClean="0"/>
              <a:t>集群</a:t>
            </a:r>
            <a:r>
              <a:rPr lang="zh-CN" altLang="en-US" sz="2000" dirty="0"/>
              <a:t>建议通过</a:t>
            </a:r>
            <a:r>
              <a:rPr lang="en-US" altLang="zh-CN" sz="2000" dirty="0"/>
              <a:t>PBS</a:t>
            </a:r>
            <a:r>
              <a:rPr lang="zh-CN" altLang="en-US" sz="2000" dirty="0"/>
              <a:t>的方式进行作业的提交，由于本集群是异构系统（</a:t>
            </a:r>
            <a:r>
              <a:rPr lang="en-US" altLang="zh-CN" sz="2000" dirty="0" err="1"/>
              <a:t>intel&amp;amd</a:t>
            </a:r>
            <a:r>
              <a:rPr lang="zh-CN" altLang="en-US" sz="2000" smtClean="0"/>
              <a:t>），</a:t>
            </a:r>
            <a:r>
              <a:rPr lang="zh-CN" altLang="en-US" sz="2000"/>
              <a:t>故</a:t>
            </a:r>
            <a:r>
              <a:rPr lang="zh-CN" altLang="en-US" sz="2000" smtClean="0"/>
              <a:t>集群</a:t>
            </a:r>
            <a:r>
              <a:rPr lang="zh-CN" altLang="en-US" sz="2000" dirty="0"/>
              <a:t>推荐使用如下</a:t>
            </a:r>
            <a:r>
              <a:rPr lang="en-US" altLang="zh-CN" sz="2000" dirty="0"/>
              <a:t>3</a:t>
            </a:r>
            <a:r>
              <a:rPr lang="zh-CN" altLang="en-US" sz="2000" dirty="0"/>
              <a:t>个队列：</a:t>
            </a:r>
          </a:p>
          <a:p>
            <a:pPr lvl="1">
              <a:lnSpc>
                <a:spcPct val="150000"/>
              </a:lnSpc>
            </a:pPr>
            <a:r>
              <a:rPr lang="zh-CN" altLang="en-US" sz="1600" dirty="0" smtClean="0"/>
              <a:t>队列</a:t>
            </a:r>
            <a:r>
              <a:rPr lang="en-US" altLang="zh-CN" sz="1600" dirty="0" err="1"/>
              <a:t>intel</a:t>
            </a:r>
            <a:r>
              <a:rPr lang="zh-CN" altLang="en-US" sz="1600" dirty="0"/>
              <a:t>，此队列只能使用</a:t>
            </a:r>
            <a:r>
              <a:rPr lang="en-US" altLang="zh-CN" sz="1600" dirty="0"/>
              <a:t>node1-node7</a:t>
            </a:r>
            <a:r>
              <a:rPr lang="zh-CN" altLang="en-US" sz="1600" dirty="0"/>
              <a:t>节点，每节点分别可使用</a:t>
            </a:r>
            <a:r>
              <a:rPr lang="en-US" altLang="zh-CN" sz="1600" dirty="0"/>
              <a:t>16</a:t>
            </a:r>
            <a:r>
              <a:rPr lang="zh-CN" altLang="en-US" sz="1600" dirty="0"/>
              <a:t>个计算核心，共计</a:t>
            </a:r>
            <a:r>
              <a:rPr lang="en-US" altLang="zh-CN" sz="1600" dirty="0"/>
              <a:t>112</a:t>
            </a:r>
            <a:r>
              <a:rPr lang="zh-CN" altLang="en-US" sz="1600" dirty="0"/>
              <a:t>个计算核心。</a:t>
            </a:r>
          </a:p>
          <a:p>
            <a:pPr lvl="1">
              <a:lnSpc>
                <a:spcPct val="150000"/>
              </a:lnSpc>
            </a:pPr>
            <a:r>
              <a:rPr lang="zh-CN" altLang="en-US" sz="1600" dirty="0" smtClean="0"/>
              <a:t>队列</a:t>
            </a:r>
            <a:r>
              <a:rPr lang="en-US" altLang="zh-CN" sz="1600" dirty="0" err="1"/>
              <a:t>amd</a:t>
            </a:r>
            <a:r>
              <a:rPr lang="zh-CN" altLang="en-US" sz="1600" dirty="0"/>
              <a:t>，此队列只能使用</a:t>
            </a:r>
            <a:r>
              <a:rPr lang="en-US" altLang="zh-CN" sz="1600" dirty="0"/>
              <a:t>node8-node9</a:t>
            </a:r>
            <a:r>
              <a:rPr lang="zh-CN" altLang="en-US" sz="1600" dirty="0"/>
              <a:t>节点，</a:t>
            </a:r>
            <a:r>
              <a:rPr lang="en-US" altLang="zh-CN" sz="1600" dirty="0"/>
              <a:t>node8</a:t>
            </a:r>
            <a:r>
              <a:rPr lang="zh-CN" altLang="en-US" sz="1600" dirty="0"/>
              <a:t>可使用计算核心数为</a:t>
            </a:r>
            <a:r>
              <a:rPr lang="en-US" altLang="zh-CN" sz="1600" dirty="0"/>
              <a:t>60</a:t>
            </a:r>
            <a:r>
              <a:rPr lang="zh-CN" altLang="en-US" sz="1600" dirty="0"/>
              <a:t>，</a:t>
            </a:r>
            <a:r>
              <a:rPr lang="en-US" altLang="zh-CN" sz="1600" dirty="0"/>
              <a:t>node9</a:t>
            </a:r>
            <a:r>
              <a:rPr lang="zh-CN" altLang="en-US" sz="1600" dirty="0"/>
              <a:t>为</a:t>
            </a:r>
            <a:r>
              <a:rPr lang="en-US" altLang="zh-CN" sz="1600" dirty="0"/>
              <a:t>64</a:t>
            </a:r>
            <a:r>
              <a:rPr lang="zh-CN" altLang="en-US" sz="1600" dirty="0"/>
              <a:t>，共计</a:t>
            </a:r>
            <a:r>
              <a:rPr lang="en-US" altLang="zh-CN" sz="1600" dirty="0" smtClean="0"/>
              <a:t>124</a:t>
            </a:r>
            <a:r>
              <a:rPr lang="zh-CN" altLang="en-US" sz="1600" dirty="0"/>
              <a:t>个计算核心。</a:t>
            </a:r>
          </a:p>
          <a:p>
            <a:pPr lvl="1">
              <a:lnSpc>
                <a:spcPct val="150000"/>
              </a:lnSpc>
            </a:pPr>
            <a:r>
              <a:rPr lang="zh-CN" altLang="en-US" sz="1600" dirty="0" smtClean="0"/>
              <a:t>队列</a:t>
            </a:r>
            <a:r>
              <a:rPr lang="en-US" altLang="zh-CN" sz="1600" dirty="0"/>
              <a:t>node10</a:t>
            </a:r>
            <a:r>
              <a:rPr lang="zh-CN" altLang="en-US" sz="1600" dirty="0"/>
              <a:t>，此队列只能使用</a:t>
            </a:r>
            <a:r>
              <a:rPr lang="en-US" altLang="zh-CN" sz="1600" dirty="0"/>
              <a:t>node10</a:t>
            </a:r>
            <a:r>
              <a:rPr lang="zh-CN" altLang="en-US" sz="1600" dirty="0"/>
              <a:t>节点，由于</a:t>
            </a:r>
            <a:r>
              <a:rPr lang="en-US" altLang="zh-CN" sz="1600" dirty="0"/>
              <a:t>node10</a:t>
            </a:r>
            <a:r>
              <a:rPr lang="zh-CN" altLang="en-US" sz="1600" dirty="0"/>
              <a:t>对位提供登录、对内进行管理，所以会消耗一定的</a:t>
            </a:r>
            <a:r>
              <a:rPr lang="en-US" altLang="zh-CN" sz="1600" dirty="0"/>
              <a:t>CPU</a:t>
            </a:r>
            <a:r>
              <a:rPr lang="zh-CN" altLang="en-US" sz="1600" dirty="0"/>
              <a:t>资源，所以只有</a:t>
            </a:r>
            <a:r>
              <a:rPr lang="en-US" altLang="zh-CN" sz="1600" dirty="0"/>
              <a:t>12</a:t>
            </a:r>
            <a:r>
              <a:rPr lang="zh-CN" altLang="en-US" sz="1600" dirty="0"/>
              <a:t>个计算核心。</a:t>
            </a:r>
          </a:p>
          <a:p>
            <a:pPr lvl="1">
              <a:lnSpc>
                <a:spcPct val="150000"/>
              </a:lnSpc>
            </a:pPr>
            <a:r>
              <a:rPr lang="zh-CN" altLang="en-US" sz="1600" dirty="0"/>
              <a:t>其中</a:t>
            </a:r>
            <a:r>
              <a:rPr lang="en-US" altLang="zh-CN" sz="1600" dirty="0" err="1"/>
              <a:t>intel</a:t>
            </a:r>
            <a:r>
              <a:rPr lang="zh-CN" altLang="en-US" sz="1600" dirty="0"/>
              <a:t>是默认队列，所以如果需要使用大内存节点进行计算，则需要在作业提交脚本中加入“</a:t>
            </a:r>
            <a:r>
              <a:rPr lang="en-US" altLang="zh-CN" sz="1600" dirty="0"/>
              <a:t>#PBS  -q  </a:t>
            </a:r>
            <a:r>
              <a:rPr lang="en-US" altLang="zh-CN" sz="1600" dirty="0" err="1"/>
              <a:t>amd</a:t>
            </a:r>
            <a:r>
              <a:rPr lang="en-US" altLang="zh-CN" sz="1600" dirty="0"/>
              <a:t>”</a:t>
            </a:r>
            <a:r>
              <a:rPr lang="zh-CN" altLang="en-US" sz="1600" dirty="0"/>
              <a:t>行以指定其计算节点。</a:t>
            </a: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28596" y="357188"/>
            <a:ext cx="6879708" cy="571482"/>
          </a:xfrm>
        </p:spPr>
        <p:txBody>
          <a:bodyPr/>
          <a:lstStyle/>
          <a:p>
            <a:r>
              <a:rPr lang="zh-CN" altLang="zh-CN" dirty="0"/>
              <a:t>学校搭建高性能计算集群系统介绍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3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#PBS -S /bin/bash</a:t>
            </a:r>
          </a:p>
          <a:p>
            <a:r>
              <a:rPr lang="en-US" altLang="zh-CN" dirty="0"/>
              <a:t>#PBS -N </a:t>
            </a:r>
            <a:r>
              <a:rPr lang="en-US" altLang="zh-CN" dirty="0" err="1"/>
              <a:t>gaussian.test</a:t>
            </a:r>
            <a:endParaRPr lang="en-US" altLang="zh-CN" dirty="0"/>
          </a:p>
          <a:p>
            <a:r>
              <a:rPr lang="en-US" altLang="zh-CN" dirty="0"/>
              <a:t>#PBS -j </a:t>
            </a:r>
            <a:r>
              <a:rPr lang="en-US" altLang="zh-CN" dirty="0" err="1"/>
              <a:t>oe</a:t>
            </a:r>
            <a:endParaRPr lang="en-US" altLang="zh-CN" dirty="0"/>
          </a:p>
          <a:p>
            <a:r>
              <a:rPr lang="en-US" altLang="zh-CN" dirty="0"/>
              <a:t>#PBS -l </a:t>
            </a:r>
            <a:r>
              <a:rPr lang="en-US" altLang="zh-CN" dirty="0" err="1"/>
              <a:t>walltime</a:t>
            </a:r>
            <a:r>
              <a:rPr lang="en-US" altLang="zh-CN" dirty="0"/>
              <a:t>=200:00:00</a:t>
            </a:r>
          </a:p>
          <a:p>
            <a:r>
              <a:rPr lang="en-US" altLang="zh-CN" dirty="0"/>
              <a:t>#PBS -l nodes=1:ppn=8</a:t>
            </a:r>
          </a:p>
          <a:p>
            <a:r>
              <a:rPr lang="en-US" altLang="zh-CN" dirty="0"/>
              <a:t>#PBS -q </a:t>
            </a:r>
            <a:r>
              <a:rPr lang="en-US" altLang="zh-CN" dirty="0" err="1"/>
              <a:t>amd</a:t>
            </a:r>
            <a:endParaRPr lang="en-US" altLang="zh-CN" dirty="0"/>
          </a:p>
          <a:p>
            <a:r>
              <a:rPr lang="en-US" altLang="zh-CN" dirty="0"/>
              <a:t>#PBS -V</a:t>
            </a:r>
          </a:p>
          <a:p>
            <a:r>
              <a:rPr lang="en-US" altLang="zh-CN" dirty="0"/>
              <a:t>#PBS -m </a:t>
            </a:r>
            <a:r>
              <a:rPr lang="en-US" altLang="zh-CN" dirty="0" err="1"/>
              <a:t>abe</a:t>
            </a:r>
            <a:endParaRPr lang="en-US" altLang="zh-CN" dirty="0"/>
          </a:p>
          <a:p>
            <a:r>
              <a:rPr lang="en-US" altLang="zh-CN" dirty="0"/>
              <a:t>#PBS -M your_email@cczu.edu.cn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Gaussian09</a:t>
            </a:r>
            <a:r>
              <a:rPr lang="zh-CN" altLang="en-US" dirty="0" smtClean="0"/>
              <a:t>作业脚本说明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40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sz="1800" dirty="0"/>
              <a:t>INFILE=h2o.com</a:t>
            </a:r>
          </a:p>
          <a:p>
            <a:r>
              <a:rPr lang="en-US" altLang="zh-CN" sz="1800" dirty="0"/>
              <a:t>#INFILE=</a:t>
            </a:r>
            <a:r>
              <a:rPr lang="en-US" altLang="zh-CN" sz="1800" dirty="0" err="1"/>
              <a:t>test_gaussian.inp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# Define the location where Gaussian was installed and run a setup script, g09.profile.</a:t>
            </a:r>
          </a:p>
          <a:p>
            <a:r>
              <a:rPr lang="en-US" altLang="zh-CN" sz="1800" dirty="0"/>
              <a:t>source /public/software/profile.d/g09-env.sh</a:t>
            </a:r>
          </a:p>
          <a:p>
            <a:endParaRPr lang="en-US" altLang="zh-CN" sz="1800" dirty="0"/>
          </a:p>
          <a:p>
            <a:r>
              <a:rPr lang="en-US" altLang="zh-CN" sz="1800" dirty="0"/>
              <a:t>cd $PBS_O_WORKDIR</a:t>
            </a:r>
          </a:p>
          <a:p>
            <a:r>
              <a:rPr lang="en-US" altLang="zh-CN" sz="1800" dirty="0"/>
              <a:t>#Run a Gaussian command file</a:t>
            </a:r>
          </a:p>
          <a:p>
            <a:r>
              <a:rPr lang="en-US" altLang="zh-CN" sz="1800" dirty="0"/>
              <a:t>echo "Starting Gaussian run at" `date`</a:t>
            </a:r>
          </a:p>
          <a:p>
            <a:r>
              <a:rPr lang="en-US" altLang="zh-CN" sz="1800" dirty="0"/>
              <a:t>time g09 $INFILE &gt; $PBS_JOBID.$INFILE.log</a:t>
            </a:r>
          </a:p>
          <a:p>
            <a:r>
              <a:rPr lang="en-US" altLang="zh-CN" sz="1800" dirty="0"/>
              <a:t>echo "Finished Gaussian run at" `date`</a:t>
            </a:r>
          </a:p>
          <a:p>
            <a:r>
              <a:rPr lang="en-US" altLang="zh-CN" sz="1800" dirty="0"/>
              <a:t>echo "Job running in :"</a:t>
            </a:r>
          </a:p>
          <a:p>
            <a:r>
              <a:rPr lang="en-US" altLang="zh-CN" sz="1800" dirty="0"/>
              <a:t>echo $PBS_O_WORKDIR</a:t>
            </a:r>
          </a:p>
          <a:p>
            <a:r>
              <a:rPr lang="en-US" altLang="zh-CN" sz="1800" dirty="0"/>
              <a:t>echo "The </a:t>
            </a:r>
            <a:r>
              <a:rPr lang="en-US" altLang="zh-CN" sz="1800" dirty="0" err="1"/>
              <a:t>scrdir</a:t>
            </a:r>
            <a:r>
              <a:rPr lang="en-US" altLang="zh-CN" sz="1800" dirty="0"/>
              <a:t> is:"</a:t>
            </a:r>
          </a:p>
          <a:p>
            <a:r>
              <a:rPr lang="en-US" altLang="zh-CN" sz="1800" dirty="0"/>
              <a:t>echo $GAUSS_SCRDIR</a:t>
            </a:r>
            <a:endParaRPr lang="zh-CN" altLang="en-US" sz="1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Gaussian09</a:t>
            </a:r>
            <a:r>
              <a:rPr lang="zh-CN" altLang="en-US" dirty="0"/>
              <a:t>作业脚本说明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56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#!/bin/</a:t>
            </a:r>
            <a:r>
              <a:rPr lang="en-US" altLang="zh-CN" dirty="0" err="1"/>
              <a:t>sh</a:t>
            </a:r>
            <a:endParaRPr lang="en-US" altLang="zh-CN" dirty="0"/>
          </a:p>
          <a:p>
            <a:r>
              <a:rPr lang="en-US" altLang="zh-CN" dirty="0"/>
              <a:t>#$ -S /bin/bash</a:t>
            </a:r>
          </a:p>
          <a:p>
            <a:r>
              <a:rPr lang="en-US" altLang="zh-CN" dirty="0"/>
              <a:t>#PBS -N </a:t>
            </a:r>
            <a:r>
              <a:rPr lang="en-US" altLang="zh-CN" dirty="0" err="1"/>
              <a:t>matlab.test</a:t>
            </a:r>
            <a:endParaRPr lang="en-US" altLang="zh-CN" dirty="0"/>
          </a:p>
          <a:p>
            <a:r>
              <a:rPr lang="en-US" altLang="zh-CN" dirty="0"/>
              <a:t>#PBS -l </a:t>
            </a:r>
            <a:r>
              <a:rPr lang="en-US" altLang="zh-CN" dirty="0" err="1"/>
              <a:t>walltime</a:t>
            </a:r>
            <a:r>
              <a:rPr lang="en-US" altLang="zh-CN" dirty="0"/>
              <a:t>=1000:00:00  </a:t>
            </a:r>
          </a:p>
          <a:p>
            <a:r>
              <a:rPr lang="en-US" altLang="zh-CN" dirty="0"/>
              <a:t>#PBS -j </a:t>
            </a:r>
            <a:r>
              <a:rPr lang="en-US" altLang="zh-CN" dirty="0" err="1"/>
              <a:t>oe</a:t>
            </a:r>
            <a:endParaRPr lang="en-US" altLang="zh-CN" dirty="0"/>
          </a:p>
          <a:p>
            <a:r>
              <a:rPr lang="en-US" altLang="zh-CN" dirty="0"/>
              <a:t>#PBS -q </a:t>
            </a:r>
            <a:r>
              <a:rPr lang="en-US" altLang="zh-CN" dirty="0" err="1"/>
              <a:t>intel</a:t>
            </a:r>
            <a:endParaRPr lang="en-US" altLang="zh-CN" dirty="0"/>
          </a:p>
          <a:p>
            <a:r>
              <a:rPr lang="en-US" altLang="zh-CN" dirty="0"/>
              <a:t>#PBS -m </a:t>
            </a:r>
            <a:r>
              <a:rPr lang="en-US" altLang="zh-CN" dirty="0" err="1"/>
              <a:t>abe</a:t>
            </a:r>
            <a:endParaRPr lang="en-US" altLang="zh-CN" dirty="0"/>
          </a:p>
          <a:p>
            <a:r>
              <a:rPr lang="en-US" altLang="zh-CN" dirty="0"/>
              <a:t>#PBS -M </a:t>
            </a:r>
            <a:r>
              <a:rPr lang="en-US" altLang="zh-CN" dirty="0" smtClean="0"/>
              <a:t>your_email@cczu.edu.cn</a:t>
            </a:r>
            <a:endParaRPr lang="en-US" altLang="zh-CN" dirty="0"/>
          </a:p>
          <a:p>
            <a:r>
              <a:rPr lang="en-US" altLang="zh-CN" dirty="0" smtClean="0"/>
              <a:t>#</a:t>
            </a:r>
            <a:r>
              <a:rPr lang="en-US" altLang="zh-CN" dirty="0"/>
              <a:t>PBS -l nodes=1:ppn=16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Matlab</a:t>
            </a:r>
            <a:r>
              <a:rPr lang="zh-CN" altLang="en-US" dirty="0" smtClean="0"/>
              <a:t>作业脚本说明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84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cd $PBS_O_WORKDIR</a:t>
            </a:r>
          </a:p>
          <a:p>
            <a:r>
              <a:rPr lang="en-US" altLang="zh-CN" dirty="0"/>
              <a:t>#</a:t>
            </a:r>
          </a:p>
          <a:p>
            <a:r>
              <a:rPr lang="en-US" altLang="zh-CN" dirty="0"/>
              <a:t># Run MATLAB with no GUI elements, no splash screen, no Java</a:t>
            </a:r>
          </a:p>
          <a:p>
            <a:r>
              <a:rPr lang="en-US" altLang="zh-CN" dirty="0"/>
              <a:t># Virtual Machine. Upon starting MATLAB, create no more than 4</a:t>
            </a:r>
          </a:p>
          <a:p>
            <a:r>
              <a:rPr lang="en-US" altLang="zh-CN" dirty="0"/>
              <a:t># compute threads, then run the program in </a:t>
            </a:r>
            <a:r>
              <a:rPr lang="en-US" altLang="zh-CN" dirty="0" err="1"/>
              <a:t>matlabdemo.m</a:t>
            </a:r>
            <a:endParaRPr lang="en-US" altLang="zh-CN" dirty="0"/>
          </a:p>
          <a:p>
            <a:r>
              <a:rPr lang="en-US" altLang="zh-CN" dirty="0"/>
              <a:t>#</a:t>
            </a:r>
          </a:p>
          <a:p>
            <a:r>
              <a:rPr lang="en-US" altLang="zh-CN" dirty="0"/>
              <a:t>#/public/software/</a:t>
            </a:r>
            <a:r>
              <a:rPr lang="en-US" altLang="zh-CN" dirty="0" err="1"/>
              <a:t>matlab</a:t>
            </a:r>
            <a:r>
              <a:rPr lang="en-US" altLang="zh-CN" dirty="0"/>
              <a:t>/R2012a/bin/</a:t>
            </a:r>
            <a:r>
              <a:rPr lang="en-US" altLang="zh-CN" dirty="0" err="1"/>
              <a:t>matlab</a:t>
            </a:r>
            <a:r>
              <a:rPr lang="en-US" altLang="zh-CN" dirty="0"/>
              <a:t> -</a:t>
            </a:r>
            <a:r>
              <a:rPr lang="en-US" altLang="zh-CN" dirty="0" err="1"/>
              <a:t>nodisplay</a:t>
            </a:r>
            <a:r>
              <a:rPr lang="en-US" altLang="zh-CN" dirty="0"/>
              <a:t> -</a:t>
            </a:r>
            <a:r>
              <a:rPr lang="en-US" altLang="zh-CN" dirty="0" err="1"/>
              <a:t>nosplash</a:t>
            </a:r>
            <a:r>
              <a:rPr lang="en-US" altLang="zh-CN" dirty="0"/>
              <a:t> -</a:t>
            </a:r>
            <a:r>
              <a:rPr lang="en-US" altLang="zh-CN" dirty="0" err="1"/>
              <a:t>nojvm</a:t>
            </a:r>
            <a:r>
              <a:rPr lang="en-US" altLang="zh-CN" dirty="0"/>
              <a:t> \</a:t>
            </a:r>
          </a:p>
          <a:p>
            <a:r>
              <a:rPr lang="en-US" altLang="zh-CN" dirty="0"/>
              <a:t>source /public/software/profile.d/matlab-env.sh</a:t>
            </a:r>
          </a:p>
          <a:p>
            <a:r>
              <a:rPr lang="en-US" altLang="zh-CN" dirty="0" err="1"/>
              <a:t>matlab</a:t>
            </a:r>
            <a:r>
              <a:rPr lang="en-US" altLang="zh-CN" dirty="0"/>
              <a:t> -</a:t>
            </a:r>
            <a:r>
              <a:rPr lang="en-US" altLang="zh-CN" dirty="0" err="1"/>
              <a:t>nodisplay</a:t>
            </a:r>
            <a:r>
              <a:rPr lang="en-US" altLang="zh-CN" dirty="0"/>
              <a:t> -</a:t>
            </a:r>
            <a:r>
              <a:rPr lang="en-US" altLang="zh-CN" dirty="0" err="1"/>
              <a:t>nosplash</a:t>
            </a:r>
            <a:r>
              <a:rPr lang="en-US" altLang="zh-CN" dirty="0"/>
              <a:t> -</a:t>
            </a:r>
            <a:r>
              <a:rPr lang="en-US" altLang="zh-CN" dirty="0" err="1"/>
              <a:t>nojvm</a:t>
            </a:r>
            <a:r>
              <a:rPr lang="en-US" altLang="zh-CN" dirty="0"/>
              <a:t> -r </a:t>
            </a:r>
            <a:r>
              <a:rPr lang="en-US" altLang="zh-CN" dirty="0" err="1"/>
              <a:t>matlabdemo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Matlab</a:t>
            </a:r>
            <a:r>
              <a:rPr lang="zh-CN" altLang="en-US" dirty="0"/>
              <a:t>作业脚本说明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#!/bin/bash</a:t>
            </a:r>
          </a:p>
          <a:p>
            <a:r>
              <a:rPr lang="en-US" altLang="zh-CN" dirty="0"/>
              <a:t>#PBS -N </a:t>
            </a:r>
            <a:r>
              <a:rPr lang="en-US" altLang="zh-CN" dirty="0" err="1"/>
              <a:t>meep.test</a:t>
            </a:r>
            <a:endParaRPr lang="en-US" altLang="zh-CN" dirty="0"/>
          </a:p>
          <a:p>
            <a:r>
              <a:rPr lang="en-US" altLang="zh-CN" dirty="0"/>
              <a:t>#PBS -l nodes=1:ppn=8</a:t>
            </a:r>
          </a:p>
          <a:p>
            <a:r>
              <a:rPr lang="en-US" altLang="zh-CN" dirty="0"/>
              <a:t>#PBS -l </a:t>
            </a:r>
            <a:r>
              <a:rPr lang="en-US" altLang="zh-CN" dirty="0" err="1"/>
              <a:t>walltime</a:t>
            </a:r>
            <a:r>
              <a:rPr lang="en-US" altLang="zh-CN" dirty="0"/>
              <a:t> 400:00:00</a:t>
            </a:r>
          </a:p>
          <a:p>
            <a:r>
              <a:rPr lang="en-US" altLang="zh-CN" dirty="0"/>
              <a:t>#PBS -q </a:t>
            </a:r>
            <a:r>
              <a:rPr lang="en-US" altLang="zh-CN" dirty="0" err="1"/>
              <a:t>amd</a:t>
            </a:r>
            <a:endParaRPr lang="en-US" altLang="zh-CN" dirty="0"/>
          </a:p>
          <a:p>
            <a:r>
              <a:rPr lang="en-US" altLang="zh-CN" dirty="0"/>
              <a:t>#PBS -j </a:t>
            </a:r>
            <a:r>
              <a:rPr lang="en-US" altLang="zh-CN" dirty="0" err="1"/>
              <a:t>oe</a:t>
            </a:r>
            <a:endParaRPr lang="en-US" altLang="zh-CN" dirty="0"/>
          </a:p>
          <a:p>
            <a:r>
              <a:rPr lang="en-US" altLang="zh-CN" dirty="0"/>
              <a:t>#PBS -m </a:t>
            </a:r>
            <a:r>
              <a:rPr lang="en-US" altLang="zh-CN" dirty="0" err="1"/>
              <a:t>abe</a:t>
            </a:r>
            <a:endParaRPr lang="en-US" altLang="zh-CN" dirty="0"/>
          </a:p>
          <a:p>
            <a:r>
              <a:rPr lang="en-US" altLang="zh-CN" dirty="0"/>
              <a:t>#PBS -M your_email@cczu.edu.cn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Meep</a:t>
            </a:r>
            <a:r>
              <a:rPr lang="zh-CN" altLang="en-US" dirty="0" smtClean="0"/>
              <a:t>作业脚本说明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42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source /public/software-a840/profile.d/meep-env.sh</a:t>
            </a:r>
          </a:p>
          <a:p>
            <a:r>
              <a:rPr lang="en-US" altLang="zh-CN" dirty="0"/>
              <a:t>cd ${PBS_O_WORKDIR}</a:t>
            </a:r>
          </a:p>
          <a:p>
            <a:r>
              <a:rPr lang="en-US" altLang="zh-CN" dirty="0"/>
              <a:t>NP=`cat $PBS_NODEFILE | </a:t>
            </a:r>
            <a:r>
              <a:rPr lang="en-US" altLang="zh-CN" dirty="0" err="1"/>
              <a:t>wc</a:t>
            </a:r>
            <a:r>
              <a:rPr lang="en-US" altLang="zh-CN" dirty="0"/>
              <a:t> -l`</a:t>
            </a:r>
          </a:p>
          <a:p>
            <a:endParaRPr lang="en-US" altLang="zh-CN" dirty="0"/>
          </a:p>
          <a:p>
            <a:r>
              <a:rPr lang="en-US" altLang="zh-CN" dirty="0" err="1"/>
              <a:t>mpirun</a:t>
            </a:r>
            <a:r>
              <a:rPr lang="en-US" altLang="zh-CN" dirty="0"/>
              <a:t> -</a:t>
            </a:r>
            <a:r>
              <a:rPr lang="en-US" altLang="zh-CN" dirty="0" err="1"/>
              <a:t>np</a:t>
            </a:r>
            <a:r>
              <a:rPr lang="en-US" altLang="zh-CN" dirty="0"/>
              <a:t> 4 -</a:t>
            </a:r>
            <a:r>
              <a:rPr lang="en-US" altLang="zh-CN" dirty="0" err="1"/>
              <a:t>mca</a:t>
            </a:r>
            <a:r>
              <a:rPr lang="en-US" altLang="zh-CN" dirty="0"/>
              <a:t> </a:t>
            </a:r>
            <a:r>
              <a:rPr lang="en-US" altLang="zh-CN" dirty="0" err="1"/>
              <a:t>btl</a:t>
            </a:r>
            <a:r>
              <a:rPr lang="en-US" altLang="zh-CN" dirty="0"/>
              <a:t> </a:t>
            </a:r>
            <a:r>
              <a:rPr lang="en-US" altLang="zh-CN" dirty="0" err="1"/>
              <a:t>self,tcp</a:t>
            </a:r>
            <a:r>
              <a:rPr lang="en-US" altLang="zh-CN" dirty="0"/>
              <a:t> </a:t>
            </a:r>
            <a:r>
              <a:rPr lang="en-US" altLang="zh-CN" dirty="0" err="1"/>
              <a:t>meep-mpi</a:t>
            </a:r>
            <a:r>
              <a:rPr lang="en-US" altLang="zh-CN" dirty="0"/>
              <a:t> </a:t>
            </a:r>
            <a:r>
              <a:rPr lang="en-US" altLang="zh-CN" dirty="0" err="1"/>
              <a:t>fcen</a:t>
            </a:r>
            <a:r>
              <a:rPr lang="en-US" altLang="zh-CN" dirty="0"/>
              <a:t>=0.118 </a:t>
            </a:r>
            <a:r>
              <a:rPr lang="en-US" altLang="zh-CN" dirty="0" err="1"/>
              <a:t>df</a:t>
            </a:r>
            <a:r>
              <a:rPr lang="en-US" altLang="zh-CN" dirty="0"/>
              <a:t>=0.01  </a:t>
            </a:r>
            <a:r>
              <a:rPr lang="en-US" altLang="zh-CN" dirty="0" err="1"/>
              <a:t>ring.ctl</a:t>
            </a:r>
            <a:endParaRPr lang="en-US" altLang="zh-CN" dirty="0"/>
          </a:p>
          <a:p>
            <a:r>
              <a:rPr lang="en-US" altLang="zh-CN" dirty="0"/>
              <a:t>h5topng -</a:t>
            </a:r>
            <a:r>
              <a:rPr lang="en-US" altLang="zh-CN" dirty="0" err="1"/>
              <a:t>RZc</a:t>
            </a:r>
            <a:r>
              <a:rPr lang="en-US" altLang="zh-CN" dirty="0"/>
              <a:t> </a:t>
            </a:r>
            <a:r>
              <a:rPr lang="en-US" altLang="zh-CN" dirty="0" err="1"/>
              <a:t>dkbluered</a:t>
            </a:r>
            <a:r>
              <a:rPr lang="en-US" altLang="zh-CN" dirty="0"/>
              <a:t> -C ring-eps-000000.00.h5 ring-</a:t>
            </a:r>
            <a:r>
              <a:rPr lang="en-US" altLang="zh-CN" dirty="0" err="1"/>
              <a:t>ez</a:t>
            </a:r>
            <a:r>
              <a:rPr lang="en-US" altLang="zh-CN" dirty="0"/>
              <a:t>-*.h5</a:t>
            </a:r>
          </a:p>
          <a:p>
            <a:r>
              <a:rPr lang="en-US" altLang="zh-CN" dirty="0"/>
              <a:t>convert ring-ez-*.png ring-ez-0.118.gif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Meep</a:t>
            </a:r>
            <a:r>
              <a:rPr lang="zh-CN" altLang="en-US" dirty="0"/>
              <a:t>作业脚本说明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3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#!/bin/bash </a:t>
            </a:r>
          </a:p>
          <a:p>
            <a:r>
              <a:rPr lang="en-US" altLang="zh-CN" dirty="0"/>
              <a:t>#PBS -N </a:t>
            </a:r>
            <a:r>
              <a:rPr lang="en-US" altLang="zh-CN" dirty="0" err="1"/>
              <a:t>openfoam.test</a:t>
            </a:r>
            <a:endParaRPr lang="en-US" altLang="zh-CN" dirty="0"/>
          </a:p>
          <a:p>
            <a:r>
              <a:rPr lang="en-US" altLang="zh-CN" dirty="0"/>
              <a:t>#PBS -j </a:t>
            </a:r>
            <a:r>
              <a:rPr lang="en-US" altLang="zh-CN" dirty="0" err="1"/>
              <a:t>oe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#PBS -l nodes=1:ppn=4</a:t>
            </a:r>
          </a:p>
          <a:p>
            <a:r>
              <a:rPr lang="en-US" altLang="zh-CN" dirty="0"/>
              <a:t>#PBS -l </a:t>
            </a:r>
            <a:r>
              <a:rPr lang="en-US" altLang="zh-CN" dirty="0" err="1"/>
              <a:t>walltime</a:t>
            </a:r>
            <a:r>
              <a:rPr lang="en-US" altLang="zh-CN" dirty="0"/>
              <a:t>=600:00:00</a:t>
            </a:r>
          </a:p>
          <a:p>
            <a:r>
              <a:rPr lang="en-US" altLang="zh-CN" dirty="0"/>
              <a:t>#PBS -q </a:t>
            </a:r>
            <a:r>
              <a:rPr lang="en-US" altLang="zh-CN" dirty="0" err="1"/>
              <a:t>amd</a:t>
            </a:r>
            <a:endParaRPr lang="en-US" altLang="zh-CN" dirty="0"/>
          </a:p>
          <a:p>
            <a:r>
              <a:rPr lang="en-US" altLang="zh-CN" dirty="0"/>
              <a:t>#PBS -m </a:t>
            </a:r>
            <a:r>
              <a:rPr lang="en-US" altLang="zh-CN" dirty="0" err="1"/>
              <a:t>abe</a:t>
            </a:r>
            <a:endParaRPr lang="en-US" altLang="zh-CN" dirty="0"/>
          </a:p>
          <a:p>
            <a:r>
              <a:rPr lang="en-US" altLang="zh-CN" dirty="0"/>
              <a:t>#PBS -M your_email@cczu.edu.cn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OpenFOAM</a:t>
            </a:r>
            <a:r>
              <a:rPr lang="zh-CN" altLang="en-US" dirty="0" smtClean="0"/>
              <a:t>作业脚本说明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76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sz="1800" dirty="0"/>
              <a:t>SOLVERNAME=</a:t>
            </a:r>
            <a:r>
              <a:rPr lang="en-US" altLang="zh-CN" sz="1800" dirty="0" err="1"/>
              <a:t>interFoam</a:t>
            </a:r>
            <a:endParaRPr lang="en-US" altLang="zh-CN" sz="1800" dirty="0"/>
          </a:p>
          <a:p>
            <a:r>
              <a:rPr lang="en-US" altLang="zh-CN" sz="1800" dirty="0"/>
              <a:t>output=</a:t>
            </a:r>
            <a:r>
              <a:rPr lang="en-US" altLang="zh-CN" sz="1800" dirty="0" err="1"/>
              <a:t>dambreak.out</a:t>
            </a:r>
            <a:endParaRPr lang="en-US" altLang="zh-CN" sz="1800" dirty="0"/>
          </a:p>
          <a:p>
            <a:r>
              <a:rPr lang="en-US" altLang="zh-CN" sz="1800" dirty="0"/>
              <a:t>source /public/software-a840/profile.d/openFoam-env.sh</a:t>
            </a:r>
          </a:p>
          <a:p>
            <a:r>
              <a:rPr lang="en-US" altLang="zh-CN" sz="1800" dirty="0"/>
              <a:t>cd $PBS_O_WORKDIR  </a:t>
            </a:r>
          </a:p>
          <a:p>
            <a:r>
              <a:rPr lang="en-US" altLang="zh-CN" sz="1800" dirty="0"/>
              <a:t> </a:t>
            </a:r>
          </a:p>
          <a:p>
            <a:r>
              <a:rPr lang="en-US" altLang="zh-CN" sz="1800" dirty="0" err="1"/>
              <a:t>ncpus</a:t>
            </a:r>
            <a:r>
              <a:rPr lang="en-US" altLang="zh-CN" sz="1800" dirty="0"/>
              <a:t>=`cat $PBS_NODEFILE | </a:t>
            </a:r>
            <a:r>
              <a:rPr lang="en-US" altLang="zh-CN" sz="1800" dirty="0" err="1"/>
              <a:t>wc</a:t>
            </a:r>
            <a:r>
              <a:rPr lang="en-US" altLang="zh-CN" sz="1800" dirty="0"/>
              <a:t> -l`    </a:t>
            </a:r>
          </a:p>
          <a:p>
            <a:r>
              <a:rPr lang="en-US" altLang="zh-CN" sz="1800" dirty="0"/>
              <a:t>echo "</a:t>
            </a:r>
            <a:r>
              <a:rPr lang="en-US" altLang="zh-CN" sz="1800" dirty="0" err="1"/>
              <a:t>cpu</a:t>
            </a:r>
            <a:r>
              <a:rPr lang="en-US" altLang="zh-CN" sz="1800" dirty="0"/>
              <a:t> </a:t>
            </a:r>
            <a:r>
              <a:rPr lang="en-US" altLang="zh-CN" sz="1800" dirty="0" err="1"/>
              <a:t>num</a:t>
            </a:r>
            <a:r>
              <a:rPr lang="en-US" altLang="zh-CN" sz="1800" dirty="0"/>
              <a:t> is $</a:t>
            </a:r>
            <a:r>
              <a:rPr lang="en-US" altLang="zh-CN" sz="1800" dirty="0" err="1"/>
              <a:t>ncpus</a:t>
            </a:r>
            <a:r>
              <a:rPr lang="en-US" altLang="zh-CN" sz="1800" dirty="0"/>
              <a:t>" &gt;&gt;$output</a:t>
            </a:r>
          </a:p>
          <a:p>
            <a:r>
              <a:rPr lang="en-US" altLang="zh-CN" sz="1800" dirty="0"/>
              <a:t>echo `cat $PBS_NODEFILE`  &gt;&gt;$output</a:t>
            </a:r>
          </a:p>
          <a:p>
            <a:r>
              <a:rPr lang="en-US" altLang="zh-CN" sz="1800" dirty="0" err="1"/>
              <a:t>cp</a:t>
            </a:r>
            <a:r>
              <a:rPr lang="en-US" altLang="zh-CN" sz="1800" dirty="0"/>
              <a:t> -f 0/alpha1.org 0/alpha1</a:t>
            </a:r>
          </a:p>
          <a:p>
            <a:r>
              <a:rPr lang="en-US" altLang="zh-CN" sz="1800" dirty="0" err="1"/>
              <a:t>blockMesh</a:t>
            </a:r>
            <a:endParaRPr lang="en-US" altLang="zh-CN" sz="1800" dirty="0"/>
          </a:p>
          <a:p>
            <a:r>
              <a:rPr lang="en-US" altLang="zh-CN" sz="1800" dirty="0" err="1"/>
              <a:t>setFields</a:t>
            </a:r>
            <a:endParaRPr lang="en-US" altLang="zh-CN" sz="1800" dirty="0"/>
          </a:p>
          <a:p>
            <a:r>
              <a:rPr lang="en-US" altLang="zh-CN" sz="1800" dirty="0" err="1"/>
              <a:t>decomposePar</a:t>
            </a:r>
            <a:r>
              <a:rPr lang="en-US" altLang="zh-CN" sz="1800" dirty="0"/>
              <a:t> -force</a:t>
            </a:r>
          </a:p>
          <a:p>
            <a:r>
              <a:rPr lang="en-US" altLang="zh-CN" sz="1800" dirty="0" err="1"/>
              <a:t>mpirun</a:t>
            </a:r>
            <a:r>
              <a:rPr lang="en-US" altLang="zh-CN" sz="1800" dirty="0"/>
              <a:t> -</a:t>
            </a:r>
            <a:r>
              <a:rPr lang="en-US" altLang="zh-CN" sz="1800" dirty="0" err="1"/>
              <a:t>machinefile</a:t>
            </a:r>
            <a:r>
              <a:rPr lang="en-US" altLang="zh-CN" sz="1800" dirty="0"/>
              <a:t> $PBS_NODEFILE -</a:t>
            </a:r>
            <a:r>
              <a:rPr lang="en-US" altLang="zh-CN" sz="1800" dirty="0" err="1"/>
              <a:t>np</a:t>
            </a:r>
            <a:r>
              <a:rPr lang="en-US" altLang="zh-CN" sz="1800" dirty="0"/>
              <a:t> $</a:t>
            </a:r>
            <a:r>
              <a:rPr lang="en-US" altLang="zh-CN" sz="1800" dirty="0" err="1"/>
              <a:t>ncpus</a:t>
            </a:r>
            <a:r>
              <a:rPr lang="en-US" altLang="zh-CN" sz="1800" dirty="0"/>
              <a:t> $SOLVERNAME  -parallel   &gt;&gt;$output  2&gt;&amp;1</a:t>
            </a:r>
          </a:p>
          <a:p>
            <a:r>
              <a:rPr lang="en-US" altLang="zh-CN" sz="1800" dirty="0" err="1"/>
              <a:t>reconstructPar</a:t>
            </a:r>
            <a:endParaRPr lang="zh-CN" altLang="en-US" sz="1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OpenFOAM</a:t>
            </a:r>
            <a:r>
              <a:rPr lang="zh-CN" altLang="en-US" dirty="0"/>
              <a:t>作业脚本说明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86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sz="2000" dirty="0"/>
              <a:t>#!/bin/bash</a:t>
            </a:r>
          </a:p>
          <a:p>
            <a:r>
              <a:rPr lang="en-US" altLang="zh-CN" sz="2000" dirty="0"/>
              <a:t>#PBS -N </a:t>
            </a:r>
            <a:r>
              <a:rPr lang="en-US" altLang="zh-CN" sz="2000" dirty="0" err="1"/>
              <a:t>vasp.test</a:t>
            </a:r>
            <a:endParaRPr lang="en-US" altLang="zh-CN" sz="2000" dirty="0"/>
          </a:p>
          <a:p>
            <a:r>
              <a:rPr lang="en-US" altLang="zh-CN" sz="2000" dirty="0"/>
              <a:t>#PBS -l nodes=2:ppn=16</a:t>
            </a:r>
          </a:p>
          <a:p>
            <a:r>
              <a:rPr lang="en-US" altLang="zh-CN" sz="2000" dirty="0"/>
              <a:t>#PBS -l </a:t>
            </a:r>
            <a:r>
              <a:rPr lang="en-US" altLang="zh-CN" sz="2000" dirty="0" err="1"/>
              <a:t>walltime</a:t>
            </a:r>
            <a:r>
              <a:rPr lang="en-US" altLang="zh-CN" sz="2000" dirty="0"/>
              <a:t>=100:00:00</a:t>
            </a:r>
          </a:p>
          <a:p>
            <a:r>
              <a:rPr lang="en-US" altLang="zh-CN" sz="2000" dirty="0"/>
              <a:t>#PBS -j </a:t>
            </a:r>
            <a:r>
              <a:rPr lang="en-US" altLang="zh-CN" sz="2000" dirty="0" err="1"/>
              <a:t>oe</a:t>
            </a:r>
            <a:endParaRPr lang="en-US" altLang="zh-CN" sz="2000" dirty="0"/>
          </a:p>
          <a:p>
            <a:r>
              <a:rPr lang="en-US" altLang="zh-CN" sz="2000" dirty="0"/>
              <a:t>#PBS -q </a:t>
            </a:r>
            <a:r>
              <a:rPr lang="en-US" altLang="zh-CN" sz="2000" dirty="0" err="1"/>
              <a:t>intel</a:t>
            </a:r>
            <a:endParaRPr lang="en-US" altLang="zh-CN" sz="2000" dirty="0"/>
          </a:p>
          <a:p>
            <a:r>
              <a:rPr lang="en-US" altLang="zh-CN" sz="2000" dirty="0"/>
              <a:t>#PBS -m </a:t>
            </a:r>
            <a:r>
              <a:rPr lang="en-US" altLang="zh-CN" sz="2000" dirty="0" err="1"/>
              <a:t>abe</a:t>
            </a:r>
            <a:endParaRPr lang="en-US" altLang="zh-CN" sz="2000" dirty="0"/>
          </a:p>
          <a:p>
            <a:r>
              <a:rPr lang="en-US" altLang="zh-CN" sz="2000" dirty="0"/>
              <a:t>#PBS -M test@cczu.edu.cn</a:t>
            </a:r>
          </a:p>
          <a:p>
            <a:endParaRPr lang="en-US" altLang="zh-CN" sz="2000" dirty="0"/>
          </a:p>
          <a:p>
            <a:r>
              <a:rPr lang="en-US" altLang="zh-CN" sz="2000" dirty="0"/>
              <a:t>source /public/software/profile.d/vasp-env.sh</a:t>
            </a:r>
          </a:p>
          <a:p>
            <a:r>
              <a:rPr lang="en-US" altLang="zh-CN" sz="2000" dirty="0"/>
              <a:t>cd $PBS_O_WORKDIR</a:t>
            </a:r>
          </a:p>
          <a:p>
            <a:r>
              <a:rPr lang="en-US" altLang="zh-CN" sz="2000" dirty="0"/>
              <a:t>NPROCS=`</a:t>
            </a:r>
            <a:r>
              <a:rPr lang="en-US" altLang="zh-CN" sz="2000" dirty="0" err="1"/>
              <a:t>wc</a:t>
            </a:r>
            <a:r>
              <a:rPr lang="en-US" altLang="zh-CN" sz="2000" dirty="0"/>
              <a:t> -l &lt; $PBS_NODEFILE`</a:t>
            </a:r>
          </a:p>
          <a:p>
            <a:r>
              <a:rPr lang="en-US" altLang="zh-CN" sz="2000" dirty="0" err="1"/>
              <a:t>mpirun</a:t>
            </a:r>
            <a:r>
              <a:rPr lang="en-US" altLang="zh-CN" sz="2000" dirty="0"/>
              <a:t> -</a:t>
            </a:r>
            <a:r>
              <a:rPr lang="en-US" altLang="zh-CN" sz="2000" dirty="0" err="1"/>
              <a:t>machinefile</a:t>
            </a:r>
            <a:r>
              <a:rPr lang="en-US" altLang="zh-CN" sz="2000" dirty="0"/>
              <a:t> $PBS_NODEFILE -</a:t>
            </a:r>
            <a:r>
              <a:rPr lang="en-US" altLang="zh-CN" sz="2000" dirty="0" err="1"/>
              <a:t>np</a:t>
            </a:r>
            <a:r>
              <a:rPr lang="en-US" altLang="zh-CN" sz="2000" dirty="0"/>
              <a:t> $NPROCS vasp-5.2</a:t>
            </a:r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Vasp</a:t>
            </a:r>
            <a:r>
              <a:rPr lang="zh-CN" altLang="en-US" dirty="0" smtClean="0"/>
              <a:t>作业脚本说明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73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490" y="2348850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1200"/>
              </a:spcBef>
              <a:buFont typeface="+mj-ea"/>
              <a:buAutoNum type="ea1JpnChsDbPeriod" startAt="6"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交流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答疑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70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490" y="2348850"/>
            <a:ext cx="3680816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1200"/>
              </a:spcBef>
              <a:buFont typeface="+mj-ea"/>
              <a:buAutoNum type="ea1JpnChsDbPeriod" startAt="2"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69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39552" y="116632"/>
            <a:ext cx="5072098" cy="571482"/>
          </a:xfrm>
        </p:spPr>
        <p:txBody>
          <a:bodyPr/>
          <a:lstStyle/>
          <a:p>
            <a:r>
              <a:rPr lang="zh-CN" altLang="en-US" dirty="0" smtClean="0"/>
              <a:t>交流与答疑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5669"/>
          <a:stretch/>
        </p:blipFill>
        <p:spPr bwMode="auto">
          <a:xfrm>
            <a:off x="451271" y="1504243"/>
            <a:ext cx="8241454" cy="512515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grpSp>
        <p:nvGrpSpPr>
          <p:cNvPr id="10" name="组合 7"/>
          <p:cNvGrpSpPr>
            <a:grpSpLocks/>
          </p:cNvGrpSpPr>
          <p:nvPr/>
        </p:nvGrpSpPr>
        <p:grpSpPr bwMode="auto">
          <a:xfrm>
            <a:off x="457200" y="819150"/>
            <a:ext cx="5137150" cy="685800"/>
            <a:chOff x="451275" y="838200"/>
            <a:chExt cx="5137757" cy="685800"/>
          </a:xfrm>
        </p:grpSpPr>
        <p:sp>
          <p:nvSpPr>
            <p:cNvPr id="11" name="矩形 10"/>
            <p:cNvSpPr/>
            <p:nvPr/>
          </p:nvSpPr>
          <p:spPr bwMode="auto">
            <a:xfrm>
              <a:off x="451275" y="838200"/>
              <a:ext cx="5137757" cy="685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4" name="组合 11"/>
            <p:cNvGrpSpPr>
              <a:grpSpLocks/>
            </p:cNvGrpSpPr>
            <p:nvPr/>
          </p:nvGrpSpPr>
          <p:grpSpPr bwMode="auto">
            <a:xfrm>
              <a:off x="616032" y="1029308"/>
              <a:ext cx="305706" cy="303584"/>
              <a:chOff x="533400" y="924700"/>
              <a:chExt cx="536792" cy="533066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33400" y="924700"/>
                <a:ext cx="267710" cy="533066"/>
              </a:xfrm>
              <a:custGeom>
                <a:avLst/>
                <a:gdLst>
                  <a:gd name="T0" fmla="*/ 0 w 228"/>
                  <a:gd name="T1" fmla="*/ 0 h 455"/>
                  <a:gd name="T2" fmla="*/ 0 w 228"/>
                  <a:gd name="T3" fmla="*/ 2147483647 h 455"/>
                  <a:gd name="T4" fmla="*/ 2147483647 w 228"/>
                  <a:gd name="T5" fmla="*/ 2147483647 h 455"/>
                  <a:gd name="T6" fmla="*/ 0 w 228"/>
                  <a:gd name="T7" fmla="*/ 2147483647 h 455"/>
                  <a:gd name="T8" fmla="*/ 0 w 228"/>
                  <a:gd name="T9" fmla="*/ 2147483647 h 455"/>
                  <a:gd name="T10" fmla="*/ 2147483647 w 228"/>
                  <a:gd name="T11" fmla="*/ 2147483647 h 455"/>
                  <a:gd name="T12" fmla="*/ 0 w 228"/>
                  <a:gd name="T13" fmla="*/ 0 h 4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55"/>
                  <a:gd name="T23" fmla="*/ 228 w 228"/>
                  <a:gd name="T24" fmla="*/ 455 h 4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55">
                    <a:moveTo>
                      <a:pt x="0" y="0"/>
                    </a:moveTo>
                    <a:lnTo>
                      <a:pt x="0" y="143"/>
                    </a:lnTo>
                    <a:lnTo>
                      <a:pt x="85" y="228"/>
                    </a:lnTo>
                    <a:lnTo>
                      <a:pt x="0" y="313"/>
                    </a:lnTo>
                    <a:lnTo>
                      <a:pt x="0" y="455"/>
                    </a:lnTo>
                    <a:lnTo>
                      <a:pt x="228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802482" y="924700"/>
                <a:ext cx="267710" cy="533066"/>
              </a:xfrm>
              <a:custGeom>
                <a:avLst/>
                <a:gdLst>
                  <a:gd name="T0" fmla="*/ 0 w 228"/>
                  <a:gd name="T1" fmla="*/ 0 h 455"/>
                  <a:gd name="T2" fmla="*/ 0 w 228"/>
                  <a:gd name="T3" fmla="*/ 2147483647 h 455"/>
                  <a:gd name="T4" fmla="*/ 2147483647 w 228"/>
                  <a:gd name="T5" fmla="*/ 2147483647 h 455"/>
                  <a:gd name="T6" fmla="*/ 0 w 228"/>
                  <a:gd name="T7" fmla="*/ 2147483647 h 455"/>
                  <a:gd name="T8" fmla="*/ 0 w 228"/>
                  <a:gd name="T9" fmla="*/ 2147483647 h 455"/>
                  <a:gd name="T10" fmla="*/ 2147483647 w 228"/>
                  <a:gd name="T11" fmla="*/ 2147483647 h 455"/>
                  <a:gd name="T12" fmla="*/ 0 w 228"/>
                  <a:gd name="T13" fmla="*/ 0 h 4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55"/>
                  <a:gd name="T23" fmla="*/ 228 w 228"/>
                  <a:gd name="T24" fmla="*/ 455 h 4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55">
                    <a:moveTo>
                      <a:pt x="0" y="0"/>
                    </a:moveTo>
                    <a:lnTo>
                      <a:pt x="0" y="143"/>
                    </a:lnTo>
                    <a:lnTo>
                      <a:pt x="85" y="228"/>
                    </a:lnTo>
                    <a:lnTo>
                      <a:pt x="0" y="313"/>
                    </a:lnTo>
                    <a:lnTo>
                      <a:pt x="0" y="455"/>
                    </a:lnTo>
                    <a:lnTo>
                      <a:pt x="228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971600" y="842963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zh-CN" altLang="en-US" sz="3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高性能计算</a:t>
            </a:r>
            <a:endParaRPr lang="zh-CN" altLang="en-US" sz="3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0" name="组合 20"/>
          <p:cNvGrpSpPr>
            <a:grpSpLocks/>
          </p:cNvGrpSpPr>
          <p:nvPr/>
        </p:nvGrpSpPr>
        <p:grpSpPr bwMode="auto">
          <a:xfrm>
            <a:off x="457200" y="1504950"/>
            <a:ext cx="5137150" cy="4038600"/>
            <a:chOff x="457200" y="1504243"/>
            <a:chExt cx="5137757" cy="4039208"/>
          </a:xfrm>
        </p:grpSpPr>
        <p:grpSp>
          <p:nvGrpSpPr>
            <p:cNvPr id="21" name="组合 16"/>
            <p:cNvGrpSpPr>
              <a:grpSpLocks/>
            </p:cNvGrpSpPr>
            <p:nvPr/>
          </p:nvGrpSpPr>
          <p:grpSpPr bwMode="auto">
            <a:xfrm>
              <a:off x="457200" y="1504243"/>
              <a:ext cx="5137757" cy="4039208"/>
              <a:chOff x="3554967" y="1504243"/>
              <a:chExt cx="5137757" cy="4039208"/>
            </a:xfrm>
          </p:grpSpPr>
          <p:sp>
            <p:nvSpPr>
              <p:cNvPr id="25" name="矩形 24"/>
              <p:cNvSpPr/>
              <p:nvPr/>
            </p:nvSpPr>
            <p:spPr bwMode="auto">
              <a:xfrm>
                <a:off x="3554967" y="1504243"/>
                <a:ext cx="5137757" cy="40392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7" name="TextBox 43"/>
              <p:cNvSpPr txBox="1"/>
              <p:nvPr/>
            </p:nvSpPr>
            <p:spPr>
              <a:xfrm>
                <a:off x="3634351" y="1599507"/>
                <a:ext cx="4944059" cy="13939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defRPr/>
                </a:pPr>
                <a:r>
                  <a:rPr lang="zh-CN" altLang="en-US" spc="100" dirty="0">
                    <a:latin typeface="微软雅黑" pitchFamily="34" charset="-122"/>
                    <a:ea typeface="微软雅黑" pitchFamily="34" charset="-122"/>
                  </a:rPr>
                  <a:t>从清华北大到偏远农村中小学，曙光为各类学校和教育机构提供提供定制的解决方案，</a:t>
                </a:r>
                <a:r>
                  <a:rPr lang="zh-CN" altLang="en-US" spc="100" dirty="0" smtClean="0">
                    <a:latin typeface="微软雅黑" pitchFamily="34" charset="-122"/>
                    <a:ea typeface="微软雅黑" pitchFamily="34" charset="-122"/>
                  </a:rPr>
                  <a:t>让科研工作者为</a:t>
                </a:r>
                <a:r>
                  <a:rPr lang="zh-CN" altLang="en-US" spc="100" dirty="0">
                    <a:latin typeface="微软雅黑" pitchFamily="34" charset="-122"/>
                    <a:ea typeface="微软雅黑" pitchFamily="34" charset="-122"/>
                  </a:rPr>
                  <a:t>将来在全球劳动力</a:t>
                </a:r>
                <a:r>
                  <a:rPr lang="zh-CN" altLang="en-US" spc="100" dirty="0" smtClean="0">
                    <a:latin typeface="微软雅黑" pitchFamily="34" charset="-122"/>
                    <a:ea typeface="微软雅黑" pitchFamily="34" charset="-122"/>
                  </a:rPr>
                  <a:t>市场和技术创新竞争中做好</a:t>
                </a:r>
                <a:r>
                  <a:rPr lang="zh-CN" altLang="en-US" spc="100" dirty="0">
                    <a:latin typeface="微软雅黑" pitchFamily="34" charset="-122"/>
                    <a:ea typeface="微软雅黑" pitchFamily="34" charset="-122"/>
                  </a:rPr>
                  <a:t>充分的准备</a:t>
                </a:r>
              </a:p>
            </p:txBody>
          </p:sp>
          <p:sp>
            <p:nvSpPr>
              <p:cNvPr id="28" name="TextBox 44"/>
              <p:cNvSpPr txBox="1">
                <a:spLocks noChangeArrowheads="1"/>
              </p:cNvSpPr>
              <p:nvPr/>
            </p:nvSpPr>
            <p:spPr bwMode="auto">
              <a:xfrm>
                <a:off x="4025431" y="4580884"/>
                <a:ext cx="4468472" cy="634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为高校的顶级科研部门</a:t>
                </a:r>
                <a:r>
                  <a:rPr lang="zh-CN" altLang="en-US" sz="1600" dirty="0" smtClean="0">
                    <a:latin typeface="微软雅黑" pitchFamily="34" charset="-122"/>
                    <a:ea typeface="微软雅黑" pitchFamily="34" charset="-122"/>
                  </a:rPr>
                  <a:t>提供完备的高性能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计算解决方案</a:t>
                </a:r>
              </a:p>
            </p:txBody>
          </p:sp>
          <p:sp>
            <p:nvSpPr>
              <p:cNvPr id="29" name="十字形 28"/>
              <p:cNvSpPr/>
              <p:nvPr/>
            </p:nvSpPr>
            <p:spPr bwMode="auto">
              <a:xfrm>
                <a:off x="3745490" y="4650195"/>
                <a:ext cx="247679" cy="247687"/>
              </a:xfrm>
              <a:prstGeom prst="plus">
                <a:avLst>
                  <a:gd name="adj" fmla="val 3750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" name="十字形 29"/>
              <p:cNvSpPr/>
              <p:nvPr/>
            </p:nvSpPr>
            <p:spPr bwMode="auto">
              <a:xfrm>
                <a:off x="3745490" y="3510852"/>
                <a:ext cx="247679" cy="247687"/>
              </a:xfrm>
              <a:prstGeom prst="plus">
                <a:avLst>
                  <a:gd name="adj" fmla="val 3750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2" name="矩形 17"/>
            <p:cNvSpPr>
              <a:spLocks noChangeArrowheads="1"/>
            </p:cNvSpPr>
            <p:nvPr/>
          </p:nvSpPr>
          <p:spPr bwMode="auto">
            <a:xfrm>
              <a:off x="927663" y="3442637"/>
              <a:ext cx="4572000" cy="63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10000"/>
                </a:lnSpc>
                <a:spcAft>
                  <a:spcPts val="1200"/>
                </a:spcAft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为高校的重点学科高性能计算提供细心的技术支持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9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490" y="2348850"/>
            <a:ext cx="3467616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1200"/>
              </a:spcBef>
              <a:buFont typeface="+mj-ea"/>
              <a:buAutoNum type="ea1JpnChsDbPeriod" startAt="7"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上机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实践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操作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46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上机实践操作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068960"/>
            <a:ext cx="5543550" cy="2438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59632" y="1628800"/>
            <a:ext cx="612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我们在集群中创建有</a:t>
            </a:r>
            <a:r>
              <a:rPr lang="en-US" altLang="zh-CN" dirty="0" smtClean="0"/>
              <a:t>test123</a:t>
            </a:r>
            <a:r>
              <a:rPr lang="zh-CN" altLang="en-US" dirty="0" smtClean="0"/>
              <a:t>账户，各位老师可以使用</a:t>
            </a:r>
            <a:r>
              <a:rPr lang="en-US" altLang="zh-CN" dirty="0" smtClean="0"/>
              <a:t>test123</a:t>
            </a:r>
            <a:r>
              <a:rPr lang="zh-CN" altLang="en-US" dirty="0" smtClean="0"/>
              <a:t>账户登录集群进行作业的测试提交。</a:t>
            </a:r>
            <a:r>
              <a:rPr lang="en-US" altLang="zh-CN" dirty="0" smtClean="0"/>
              <a:t>Test123</a:t>
            </a:r>
            <a:r>
              <a:rPr lang="zh-CN" altLang="en-US" dirty="0" smtClean="0"/>
              <a:t>目录下每个行业软件分别有</a:t>
            </a:r>
            <a:r>
              <a:rPr lang="en-US" altLang="zh-CN" dirty="0" smtClean="0"/>
              <a:t>9</a:t>
            </a:r>
            <a:r>
              <a:rPr lang="zh-CN" altLang="en-US" dirty="0" smtClean="0"/>
              <a:t>个测试用例，以文件夹的形式区分。每位老师建议使用一个感兴趣的目录进行测试和练习。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022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2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dirty="0"/>
              <a:t>Linux </a:t>
            </a:r>
            <a:r>
              <a:rPr lang="zh-CN" altLang="en-US" dirty="0"/>
              <a:t>之所以受到广大计算机爱好者的喜爱，其主要原因有两个：</a:t>
            </a:r>
            <a:endParaRPr lang="en-US" altLang="zh-CN" dirty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一是它属于自由软件，用户不用支付任何费用就可以获得它和它的源代码，并且可以根据自己的需要对它进行必要的修改。</a:t>
            </a:r>
            <a:endParaRPr lang="en-US" altLang="zh-CN" dirty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另一个原因是，它具有 </a:t>
            </a:r>
            <a:r>
              <a:rPr lang="en-US" altLang="zh-CN" dirty="0"/>
              <a:t>Unix </a:t>
            </a:r>
            <a:r>
              <a:rPr lang="zh-CN" altLang="en-US" dirty="0"/>
              <a:t>的全部功能，任何使用 </a:t>
            </a:r>
            <a:r>
              <a:rPr lang="en-US" altLang="zh-CN" dirty="0"/>
              <a:t>Unix </a:t>
            </a:r>
            <a:r>
              <a:rPr lang="zh-CN" altLang="en-US" dirty="0"/>
              <a:t>操作系统或想要学习 </a:t>
            </a:r>
            <a:r>
              <a:rPr lang="en-US" altLang="zh-CN" dirty="0"/>
              <a:t>Unix </a:t>
            </a:r>
            <a:r>
              <a:rPr lang="zh-CN" altLang="en-US" dirty="0"/>
              <a:t>操作系统的人都可以从 </a:t>
            </a:r>
            <a:r>
              <a:rPr lang="en-US" altLang="zh-CN" dirty="0"/>
              <a:t>Linux </a:t>
            </a:r>
            <a:r>
              <a:rPr lang="zh-CN" altLang="en-US" dirty="0"/>
              <a:t>中获益。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高效、灵活、多用户、多任务。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操作系统的特点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81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3600" dirty="0">
                <a:latin typeface="+mj-ea"/>
              </a:rPr>
              <a:t>Linux</a:t>
            </a:r>
            <a:r>
              <a:rPr lang="zh-CN" altLang="en-US" sz="3600" dirty="0">
                <a:latin typeface="+mj-ea"/>
              </a:rPr>
              <a:t>操作系统结构</a:t>
            </a:r>
            <a:endParaRPr lang="zh-CN" altLang="en-US" dirty="0"/>
          </a:p>
        </p:txBody>
      </p:sp>
      <p:pic>
        <p:nvPicPr>
          <p:cNvPr id="4" name="Picture 3" descr="LinuxOSStruct_new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39318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52120" y="1556792"/>
            <a:ext cx="3313112" cy="504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000" b="0" dirty="0">
                <a:latin typeface="微软雅黑" pitchFamily="34" charset="-122"/>
                <a:ea typeface="微软雅黑" pitchFamily="34" charset="-122"/>
              </a:rPr>
              <a:t>Kernel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zh-CN" altLang="en-US" sz="2000" b="0" dirty="0">
                <a:latin typeface="微软雅黑" pitchFamily="34" charset="-122"/>
                <a:ea typeface="微软雅黑" pitchFamily="34" charset="-122"/>
              </a:rPr>
              <a:t>系统启动时将内核装入内存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zh-CN" altLang="en-US" sz="2000" b="0" dirty="0">
                <a:latin typeface="微软雅黑" pitchFamily="34" charset="-122"/>
                <a:ea typeface="微软雅黑" pitchFamily="34" charset="-122"/>
              </a:rPr>
              <a:t>管理系统各种资源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000" b="0" dirty="0">
                <a:latin typeface="微软雅黑" pitchFamily="34" charset="-122"/>
                <a:ea typeface="微软雅黑" pitchFamily="34" charset="-122"/>
              </a:rPr>
              <a:t>Shell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zh-CN" altLang="en-US" sz="2000" b="0" dirty="0">
                <a:latin typeface="微软雅黑" pitchFamily="34" charset="-122"/>
                <a:ea typeface="微软雅黑" pitchFamily="34" charset="-122"/>
              </a:rPr>
              <a:t>用户界面，提供用户与内核交互处理接口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zh-CN" altLang="en-US" sz="2000" b="0" dirty="0">
                <a:latin typeface="微软雅黑" pitchFamily="34" charset="-122"/>
                <a:ea typeface="微软雅黑" pitchFamily="34" charset="-122"/>
              </a:rPr>
              <a:t>是命令解释器，提供强大的编程环境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000" b="0" dirty="0" err="1">
                <a:latin typeface="微软雅黑" pitchFamily="34" charset="-122"/>
                <a:ea typeface="微软雅黑" pitchFamily="34" charset="-122"/>
              </a:rPr>
              <a:t>bash,ash,pdksh,tcsh,ksh,sh,csh,zsh</a:t>
            </a:r>
            <a:r>
              <a:rPr lang="en-US" altLang="zh-CN" sz="2000" b="0" dirty="0">
                <a:latin typeface="微软雅黑" pitchFamily="34" charset="-122"/>
                <a:ea typeface="微软雅黑" pitchFamily="34" charset="-122"/>
              </a:rPr>
              <a:t>….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000" b="0" dirty="0">
                <a:latin typeface="微软雅黑" pitchFamily="34" charset="-122"/>
                <a:ea typeface="微软雅黑" pitchFamily="34" charset="-122"/>
              </a:rPr>
              <a:t>Utility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zh-CN" altLang="en-US" sz="2000" b="0" dirty="0">
                <a:latin typeface="微软雅黑" pitchFamily="34" charset="-122"/>
                <a:ea typeface="微软雅黑" pitchFamily="34" charset="-122"/>
              </a:rPr>
              <a:t>提供各种管理工具，应用程序</a:t>
            </a:r>
          </a:p>
        </p:txBody>
      </p:sp>
    </p:spTree>
    <p:extLst>
      <p:ext uri="{BB962C8B-B14F-4D97-AF65-F5344CB8AC3E}">
        <p14:creationId xmlns:p14="http://schemas.microsoft.com/office/powerpoint/2010/main" val="7330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演示文稿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演示文稿2</Template>
  <TotalTime>853</TotalTime>
  <Words>3557</Words>
  <Application>Microsoft Office PowerPoint</Application>
  <PresentationFormat>全屏显示(4:3)</PresentationFormat>
  <Paragraphs>417</Paragraphs>
  <Slides>73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2" baseType="lpstr">
      <vt:lpstr>方正楷体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演示文稿2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sugon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用户47</dc:creator>
  <cp:lastModifiedBy>Kris Cui</cp:lastModifiedBy>
  <cp:revision>56</cp:revision>
  <dcterms:created xsi:type="dcterms:W3CDTF">2011-03-28T03:13:39Z</dcterms:created>
  <dcterms:modified xsi:type="dcterms:W3CDTF">2013-10-16T01:00:07Z</dcterms:modified>
</cp:coreProperties>
</file>